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4" r:id="rId2"/>
    <p:sldId id="260" r:id="rId3"/>
    <p:sldId id="263" r:id="rId4"/>
    <p:sldId id="261" r:id="rId5"/>
    <p:sldId id="265" r:id="rId6"/>
    <p:sldId id="276" r:id="rId7"/>
    <p:sldId id="269" r:id="rId8"/>
    <p:sldId id="262" r:id="rId9"/>
    <p:sldId id="256" r:id="rId10"/>
    <p:sldId id="272" r:id="rId11"/>
    <p:sldId id="264" r:id="rId12"/>
    <p:sldId id="267" r:id="rId13"/>
    <p:sldId id="273" r:id="rId14"/>
    <p:sldId id="275"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57"/>
    <a:srgbClr val="FFFF00"/>
    <a:srgbClr val="FF4343"/>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C7452-AD77-4CEB-83D5-28FE1B52D2E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ZA"/>
        </a:p>
      </dgm:t>
    </dgm:pt>
    <dgm:pt modelId="{9B67B42E-4B70-4EA9-BC2C-EA530126F714}">
      <dgm:prSet phldrT="[Text]"/>
      <dgm:spPr/>
      <dgm:t>
        <a:bodyPr/>
        <a:lstStyle/>
        <a:p>
          <a:r>
            <a:rPr lang="en-ZA" dirty="0" smtClean="0"/>
            <a:t>1:  2017 July</a:t>
          </a:r>
        </a:p>
        <a:p>
          <a:r>
            <a:rPr lang="en-ZA" dirty="0" smtClean="0"/>
            <a:t>First meeting in Durban</a:t>
          </a:r>
          <a:endParaRPr lang="en-ZA" dirty="0"/>
        </a:p>
      </dgm:t>
    </dgm:pt>
    <dgm:pt modelId="{8F7E026B-44D9-4A0D-BAE0-471A7092E1B7}" type="parTrans" cxnId="{0F74AE47-F9EB-450B-9C30-19C7731B6E4E}">
      <dgm:prSet/>
      <dgm:spPr/>
      <dgm:t>
        <a:bodyPr/>
        <a:lstStyle/>
        <a:p>
          <a:endParaRPr lang="en-ZA"/>
        </a:p>
      </dgm:t>
    </dgm:pt>
    <dgm:pt modelId="{BC792EDA-FB8B-456E-A0E3-97CA2793BB3F}" type="sibTrans" cxnId="{0F74AE47-F9EB-450B-9C30-19C7731B6E4E}">
      <dgm:prSet/>
      <dgm:spPr/>
      <dgm:t>
        <a:bodyPr/>
        <a:lstStyle/>
        <a:p>
          <a:endParaRPr lang="en-ZA"/>
        </a:p>
      </dgm:t>
    </dgm:pt>
    <dgm:pt modelId="{EB1F4148-57CB-427B-AEA9-1DB05EDF2389}">
      <dgm:prSet phldrT="[Text]"/>
      <dgm:spPr/>
      <dgm:t>
        <a:bodyPr/>
        <a:lstStyle/>
        <a:p>
          <a:r>
            <a:rPr lang="en-ZA" dirty="0" smtClean="0"/>
            <a:t>4:  2017 November</a:t>
          </a:r>
        </a:p>
        <a:p>
          <a:r>
            <a:rPr lang="en-ZA" dirty="0" smtClean="0"/>
            <a:t>1st trail finding teams under Jon Stevens created some of the trails</a:t>
          </a:r>
          <a:endParaRPr lang="en-ZA" dirty="0"/>
        </a:p>
      </dgm:t>
    </dgm:pt>
    <dgm:pt modelId="{742AD114-EF4E-4EF6-AEC3-D9257DE32105}" type="parTrans" cxnId="{CF649FCD-82EE-4D69-A2E5-31AE1E165473}">
      <dgm:prSet/>
      <dgm:spPr/>
      <dgm:t>
        <a:bodyPr/>
        <a:lstStyle/>
        <a:p>
          <a:endParaRPr lang="en-ZA"/>
        </a:p>
      </dgm:t>
    </dgm:pt>
    <dgm:pt modelId="{B20FBACB-8825-4249-977E-61221209CE62}" type="sibTrans" cxnId="{CF649FCD-82EE-4D69-A2E5-31AE1E165473}">
      <dgm:prSet/>
      <dgm:spPr/>
      <dgm:t>
        <a:bodyPr/>
        <a:lstStyle/>
        <a:p>
          <a:endParaRPr lang="en-ZA"/>
        </a:p>
      </dgm:t>
    </dgm:pt>
    <dgm:pt modelId="{32EE039D-48A0-4FC3-A3CC-28B9C1BA89B7}">
      <dgm:prSet phldrT="[Text]"/>
      <dgm:spPr/>
      <dgm:t>
        <a:bodyPr/>
        <a:lstStyle/>
        <a:p>
          <a:r>
            <a:rPr lang="en-ZA" dirty="0" smtClean="0"/>
            <a:t>6:  2018 March</a:t>
          </a:r>
        </a:p>
        <a:p>
          <a:r>
            <a:rPr lang="en-ZA" dirty="0" smtClean="0"/>
            <a:t>1</a:t>
          </a:r>
          <a:r>
            <a:rPr lang="en-ZA" baseline="30000" dirty="0" smtClean="0"/>
            <a:t>st</a:t>
          </a:r>
          <a:r>
            <a:rPr lang="en-ZA" dirty="0" smtClean="0"/>
            <a:t>  hiking group tested </a:t>
          </a:r>
        </a:p>
        <a:p>
          <a:r>
            <a:rPr lang="en-ZA" dirty="0" smtClean="0"/>
            <a:t>trails and accommodation for 12 days</a:t>
          </a:r>
          <a:endParaRPr lang="en-ZA" dirty="0"/>
        </a:p>
      </dgm:t>
    </dgm:pt>
    <dgm:pt modelId="{C23A0DCA-F68D-484D-AA86-9A5B926909ED}" type="parTrans" cxnId="{ED348E55-68BB-4CD8-9CD2-99D80A601D9D}">
      <dgm:prSet/>
      <dgm:spPr/>
      <dgm:t>
        <a:bodyPr/>
        <a:lstStyle/>
        <a:p>
          <a:endParaRPr lang="en-ZA"/>
        </a:p>
      </dgm:t>
    </dgm:pt>
    <dgm:pt modelId="{C0E3DEC1-FBCC-488C-AB09-8C2D5BBA344D}" type="sibTrans" cxnId="{ED348E55-68BB-4CD8-9CD2-99D80A601D9D}">
      <dgm:prSet/>
      <dgm:spPr/>
      <dgm:t>
        <a:bodyPr/>
        <a:lstStyle/>
        <a:p>
          <a:endParaRPr lang="en-ZA"/>
        </a:p>
      </dgm:t>
    </dgm:pt>
    <dgm:pt modelId="{1D2245F8-9B7D-4FA3-935D-F55E460024DC}">
      <dgm:prSet phldrT="[Text]"/>
      <dgm:spPr/>
      <dgm:t>
        <a:bodyPr/>
        <a:lstStyle/>
        <a:p>
          <a:r>
            <a:rPr lang="en-ZA" dirty="0" smtClean="0"/>
            <a:t>5:  2018 January</a:t>
          </a:r>
        </a:p>
        <a:p>
          <a:r>
            <a:rPr lang="en-ZA" dirty="0" smtClean="0"/>
            <a:t>2</a:t>
          </a:r>
          <a:r>
            <a:rPr lang="en-ZA" baseline="30000" dirty="0" smtClean="0"/>
            <a:t>nd</a:t>
          </a:r>
          <a:r>
            <a:rPr lang="en-ZA" dirty="0" smtClean="0"/>
            <a:t> trail finding teams created the rest </a:t>
          </a:r>
          <a:endParaRPr lang="en-ZA" dirty="0"/>
        </a:p>
      </dgm:t>
    </dgm:pt>
    <dgm:pt modelId="{62BB0FF8-ACBB-4FF9-B120-38A04E3E86CC}" type="parTrans" cxnId="{38011905-9FD8-458D-934B-C8BF7F8938FC}">
      <dgm:prSet/>
      <dgm:spPr/>
      <dgm:t>
        <a:bodyPr/>
        <a:lstStyle/>
        <a:p>
          <a:endParaRPr lang="en-ZA"/>
        </a:p>
      </dgm:t>
    </dgm:pt>
    <dgm:pt modelId="{9BD56A27-81D5-47C8-B160-1634B073C255}" type="sibTrans" cxnId="{38011905-9FD8-458D-934B-C8BF7F8938FC}">
      <dgm:prSet/>
      <dgm:spPr/>
      <dgm:t>
        <a:bodyPr/>
        <a:lstStyle/>
        <a:p>
          <a:endParaRPr lang="en-ZA"/>
        </a:p>
      </dgm:t>
    </dgm:pt>
    <dgm:pt modelId="{CFB51431-5B39-439A-AD04-9F64D20EEDD3}">
      <dgm:prSet phldrT="[Text]"/>
      <dgm:spPr/>
      <dgm:t>
        <a:bodyPr/>
        <a:lstStyle/>
        <a:p>
          <a:r>
            <a:rPr lang="en-ZA" dirty="0" smtClean="0"/>
            <a:t>2:  2017 October</a:t>
          </a:r>
        </a:p>
        <a:p>
          <a:r>
            <a:rPr lang="en-ZA" dirty="0" smtClean="0"/>
            <a:t>Meeting in Underberg </a:t>
          </a:r>
          <a:endParaRPr lang="en-ZA" dirty="0"/>
        </a:p>
      </dgm:t>
    </dgm:pt>
    <dgm:pt modelId="{5664B045-0A49-456C-8134-292682550A82}" type="parTrans" cxnId="{AD071742-093E-42E6-A17F-34F46BB75D6C}">
      <dgm:prSet/>
      <dgm:spPr/>
      <dgm:t>
        <a:bodyPr/>
        <a:lstStyle/>
        <a:p>
          <a:endParaRPr lang="en-ZA"/>
        </a:p>
      </dgm:t>
    </dgm:pt>
    <dgm:pt modelId="{E7C65B42-C156-44A1-A246-627C6B4699C3}" type="sibTrans" cxnId="{AD071742-093E-42E6-A17F-34F46BB75D6C}">
      <dgm:prSet/>
      <dgm:spPr/>
      <dgm:t>
        <a:bodyPr/>
        <a:lstStyle/>
        <a:p>
          <a:endParaRPr lang="en-ZA"/>
        </a:p>
      </dgm:t>
    </dgm:pt>
    <dgm:pt modelId="{83E03946-D2EE-4B12-AEBD-9BFC99494E79}">
      <dgm:prSet phldrT="[Text]"/>
      <dgm:spPr/>
      <dgm:t>
        <a:bodyPr/>
        <a:lstStyle/>
        <a:p>
          <a:r>
            <a:rPr lang="en-ZA" dirty="0" smtClean="0"/>
            <a:t>3:  Support from the Diocese, Bishops, priests and locals</a:t>
          </a:r>
          <a:endParaRPr lang="en-ZA" dirty="0"/>
        </a:p>
      </dgm:t>
    </dgm:pt>
    <dgm:pt modelId="{39C42A08-04B4-46F0-81E1-5AB08955B8AD}" type="parTrans" cxnId="{E8819509-060C-406C-94C5-83815A02A186}">
      <dgm:prSet/>
      <dgm:spPr/>
      <dgm:t>
        <a:bodyPr/>
        <a:lstStyle/>
        <a:p>
          <a:endParaRPr lang="en-ZA"/>
        </a:p>
      </dgm:t>
    </dgm:pt>
    <dgm:pt modelId="{9A7304E0-4C94-4EDE-838D-C752101D2088}" type="sibTrans" cxnId="{E8819509-060C-406C-94C5-83815A02A186}">
      <dgm:prSet/>
      <dgm:spPr/>
      <dgm:t>
        <a:bodyPr/>
        <a:lstStyle/>
        <a:p>
          <a:endParaRPr lang="en-ZA"/>
        </a:p>
      </dgm:t>
    </dgm:pt>
    <dgm:pt modelId="{198FEB88-388B-4F9A-AE07-59ACBA840306}">
      <dgm:prSet phldrT="[Text]"/>
      <dgm:spPr/>
      <dgm:t>
        <a:bodyPr/>
        <a:lstStyle/>
        <a:p>
          <a:r>
            <a:rPr lang="en-ZA" dirty="0" smtClean="0"/>
            <a:t>7:  2018 September </a:t>
          </a:r>
        </a:p>
        <a:p>
          <a:r>
            <a:rPr lang="en-ZA" dirty="0" smtClean="0"/>
            <a:t>First official group led by Jenny tested a </a:t>
          </a:r>
        </a:p>
        <a:p>
          <a:r>
            <a:rPr lang="en-ZA" dirty="0" smtClean="0"/>
            <a:t>9-day trail </a:t>
          </a:r>
          <a:endParaRPr lang="en-ZA" dirty="0"/>
        </a:p>
      </dgm:t>
    </dgm:pt>
    <dgm:pt modelId="{BB2E7100-9522-4586-B213-5293D53F81F4}" type="parTrans" cxnId="{9FA3E1A5-B509-425B-82AB-55F5D04CDB00}">
      <dgm:prSet/>
      <dgm:spPr/>
      <dgm:t>
        <a:bodyPr/>
        <a:lstStyle/>
        <a:p>
          <a:endParaRPr lang="en-ZA"/>
        </a:p>
      </dgm:t>
    </dgm:pt>
    <dgm:pt modelId="{58673EEF-47BA-45C5-B4D3-8786CCD9CCDA}" type="sibTrans" cxnId="{9FA3E1A5-B509-425B-82AB-55F5D04CDB00}">
      <dgm:prSet/>
      <dgm:spPr/>
      <dgm:t>
        <a:bodyPr/>
        <a:lstStyle/>
        <a:p>
          <a:endParaRPr lang="en-ZA"/>
        </a:p>
      </dgm:t>
    </dgm:pt>
    <dgm:pt modelId="{A4E9C638-B2A8-4221-9250-9B28A01253E4}">
      <dgm:prSet phldrT="[Text]"/>
      <dgm:spPr/>
      <dgm:t>
        <a:bodyPr/>
        <a:lstStyle/>
        <a:p>
          <a:r>
            <a:rPr lang="en-ZA" dirty="0" smtClean="0"/>
            <a:t>8:  2018 October </a:t>
          </a:r>
        </a:p>
        <a:p>
          <a:r>
            <a:rPr lang="en-ZA" dirty="0" smtClean="0"/>
            <a:t>Finn and I led a group testing a ‘Walk-and-Ride” group  for 6 days</a:t>
          </a:r>
        </a:p>
      </dgm:t>
    </dgm:pt>
    <dgm:pt modelId="{DE84C9E7-ACBC-43D8-B396-CB119030852D}" type="parTrans" cxnId="{2EC4355F-3F30-4FDD-89D0-AFF1DD9C9584}">
      <dgm:prSet/>
      <dgm:spPr/>
      <dgm:t>
        <a:bodyPr/>
        <a:lstStyle/>
        <a:p>
          <a:endParaRPr lang="en-ZA"/>
        </a:p>
      </dgm:t>
    </dgm:pt>
    <dgm:pt modelId="{EEC60C11-54B4-4B90-9F3C-985A4D23931A}" type="sibTrans" cxnId="{2EC4355F-3F30-4FDD-89D0-AFF1DD9C9584}">
      <dgm:prSet/>
      <dgm:spPr/>
      <dgm:t>
        <a:bodyPr/>
        <a:lstStyle/>
        <a:p>
          <a:endParaRPr lang="en-ZA"/>
        </a:p>
      </dgm:t>
    </dgm:pt>
    <dgm:pt modelId="{1937422D-636E-4A51-9CF2-257E6710CB2E}">
      <dgm:prSet phldrT="[Text]"/>
      <dgm:spPr/>
      <dgm:t>
        <a:bodyPr/>
        <a:lstStyle/>
        <a:p>
          <a:r>
            <a:rPr lang="en-ZA" dirty="0" smtClean="0"/>
            <a:t>9:  2018 November</a:t>
          </a:r>
        </a:p>
        <a:p>
          <a:r>
            <a:rPr lang="en-ZA" dirty="0" smtClean="0"/>
            <a:t>Spekboom Tours tested a 5-day Cycle Tour trail</a:t>
          </a:r>
        </a:p>
      </dgm:t>
    </dgm:pt>
    <dgm:pt modelId="{1AF089A0-9F34-4DDC-9877-28603B9C77C2}" type="parTrans" cxnId="{5C9B9541-1B6E-440F-860C-295593AC1A01}">
      <dgm:prSet/>
      <dgm:spPr/>
      <dgm:t>
        <a:bodyPr/>
        <a:lstStyle/>
        <a:p>
          <a:endParaRPr lang="en-ZA"/>
        </a:p>
      </dgm:t>
    </dgm:pt>
    <dgm:pt modelId="{8384F03B-9D5B-467A-8D57-C7ABB14AB76A}" type="sibTrans" cxnId="{5C9B9541-1B6E-440F-860C-295593AC1A01}">
      <dgm:prSet/>
      <dgm:spPr/>
      <dgm:t>
        <a:bodyPr/>
        <a:lstStyle/>
        <a:p>
          <a:endParaRPr lang="en-ZA"/>
        </a:p>
      </dgm:t>
    </dgm:pt>
    <dgm:pt modelId="{C4D070A3-95FB-4580-AE38-8E97BC14CB44}" type="pres">
      <dgm:prSet presAssocID="{FCFC7452-AD77-4CEB-83D5-28FE1B52D2E7}" presName="diagram" presStyleCnt="0">
        <dgm:presLayoutVars>
          <dgm:chPref val="1"/>
          <dgm:dir/>
          <dgm:animOne val="branch"/>
          <dgm:animLvl val="lvl"/>
          <dgm:resizeHandles val="exact"/>
        </dgm:presLayoutVars>
      </dgm:prSet>
      <dgm:spPr/>
      <dgm:t>
        <a:bodyPr/>
        <a:lstStyle/>
        <a:p>
          <a:endParaRPr lang="en-ZA"/>
        </a:p>
      </dgm:t>
    </dgm:pt>
    <dgm:pt modelId="{73E8F5E7-A660-4810-BBC0-73FF2F1FE780}" type="pres">
      <dgm:prSet presAssocID="{9B67B42E-4B70-4EA9-BC2C-EA530126F714}" presName="root1" presStyleCnt="0"/>
      <dgm:spPr/>
    </dgm:pt>
    <dgm:pt modelId="{3C5E582F-69B1-4984-875D-3B2C31413EEA}" type="pres">
      <dgm:prSet presAssocID="{9B67B42E-4B70-4EA9-BC2C-EA530126F714}" presName="LevelOneTextNode" presStyleLbl="node0" presStyleIdx="0" presStyleCnt="4" custLinFactY="100000" custLinFactNeighborX="-1641" custLinFactNeighborY="176297">
        <dgm:presLayoutVars>
          <dgm:chPref val="3"/>
        </dgm:presLayoutVars>
      </dgm:prSet>
      <dgm:spPr/>
      <dgm:t>
        <a:bodyPr/>
        <a:lstStyle/>
        <a:p>
          <a:endParaRPr lang="en-ZA"/>
        </a:p>
      </dgm:t>
    </dgm:pt>
    <dgm:pt modelId="{6D3B31C9-0852-4CC5-8608-A071A4D99EA0}" type="pres">
      <dgm:prSet presAssocID="{9B67B42E-4B70-4EA9-BC2C-EA530126F714}" presName="level2hierChild" presStyleCnt="0"/>
      <dgm:spPr/>
    </dgm:pt>
    <dgm:pt modelId="{A64770B5-D6C1-4117-91AB-9908D65ACEF2}" type="pres">
      <dgm:prSet presAssocID="{742AD114-EF4E-4EF6-AEC3-D9257DE32105}" presName="conn2-1" presStyleLbl="parChTrans1D2" presStyleIdx="0" presStyleCnt="2"/>
      <dgm:spPr/>
      <dgm:t>
        <a:bodyPr/>
        <a:lstStyle/>
        <a:p>
          <a:endParaRPr lang="en-ZA"/>
        </a:p>
      </dgm:t>
    </dgm:pt>
    <dgm:pt modelId="{ED327C1A-634D-4306-B0C0-DC7F399CE1DB}" type="pres">
      <dgm:prSet presAssocID="{742AD114-EF4E-4EF6-AEC3-D9257DE32105}" presName="connTx" presStyleLbl="parChTrans1D2" presStyleIdx="0" presStyleCnt="2"/>
      <dgm:spPr/>
      <dgm:t>
        <a:bodyPr/>
        <a:lstStyle/>
        <a:p>
          <a:endParaRPr lang="en-ZA"/>
        </a:p>
      </dgm:t>
    </dgm:pt>
    <dgm:pt modelId="{E21C2A16-6142-4BD3-9E21-94E3C347BA9A}" type="pres">
      <dgm:prSet presAssocID="{EB1F4148-57CB-427B-AEA9-1DB05EDF2389}" presName="root2" presStyleCnt="0"/>
      <dgm:spPr/>
    </dgm:pt>
    <dgm:pt modelId="{F5A223F5-1B75-4C83-9467-92D46D5D5079}" type="pres">
      <dgm:prSet presAssocID="{EB1F4148-57CB-427B-AEA9-1DB05EDF2389}" presName="LevelTwoTextNode" presStyleLbl="node2" presStyleIdx="0" presStyleCnt="2" custLinFactY="94257" custLinFactNeighborX="-23215" custLinFactNeighborY="100000">
        <dgm:presLayoutVars>
          <dgm:chPref val="3"/>
        </dgm:presLayoutVars>
      </dgm:prSet>
      <dgm:spPr/>
      <dgm:t>
        <a:bodyPr/>
        <a:lstStyle/>
        <a:p>
          <a:endParaRPr lang="en-ZA"/>
        </a:p>
      </dgm:t>
    </dgm:pt>
    <dgm:pt modelId="{C0C6BCB3-092B-41F6-A3A8-3F1C3F55B098}" type="pres">
      <dgm:prSet presAssocID="{EB1F4148-57CB-427B-AEA9-1DB05EDF2389}" presName="level3hierChild" presStyleCnt="0"/>
      <dgm:spPr/>
    </dgm:pt>
    <dgm:pt modelId="{89948F8E-1823-4312-A9D4-03562D3ECD13}" type="pres">
      <dgm:prSet presAssocID="{C23A0DCA-F68D-484D-AA86-9A5B926909ED}" presName="conn2-1" presStyleLbl="parChTrans1D3" presStyleIdx="0" presStyleCnt="3"/>
      <dgm:spPr/>
      <dgm:t>
        <a:bodyPr/>
        <a:lstStyle/>
        <a:p>
          <a:endParaRPr lang="en-ZA"/>
        </a:p>
      </dgm:t>
    </dgm:pt>
    <dgm:pt modelId="{DC30139C-7758-481E-807D-2D21CDE7DABF}" type="pres">
      <dgm:prSet presAssocID="{C23A0DCA-F68D-484D-AA86-9A5B926909ED}" presName="connTx" presStyleLbl="parChTrans1D3" presStyleIdx="0" presStyleCnt="3"/>
      <dgm:spPr/>
      <dgm:t>
        <a:bodyPr/>
        <a:lstStyle/>
        <a:p>
          <a:endParaRPr lang="en-ZA"/>
        </a:p>
      </dgm:t>
    </dgm:pt>
    <dgm:pt modelId="{A0C87065-A453-45A8-AD48-5CF4BEB90D94}" type="pres">
      <dgm:prSet presAssocID="{32EE039D-48A0-4FC3-A3CC-28B9C1BA89B7}" presName="root2" presStyleCnt="0"/>
      <dgm:spPr/>
    </dgm:pt>
    <dgm:pt modelId="{5FFEE8C4-7D91-4809-9D8D-437696C45451}" type="pres">
      <dgm:prSet presAssocID="{32EE039D-48A0-4FC3-A3CC-28B9C1BA89B7}" presName="LevelTwoTextNode" presStyleLbl="node3" presStyleIdx="0" presStyleCnt="3" custScaleX="98115" custLinFactY="33331" custLinFactNeighborX="-13624" custLinFactNeighborY="100000">
        <dgm:presLayoutVars>
          <dgm:chPref val="3"/>
        </dgm:presLayoutVars>
      </dgm:prSet>
      <dgm:spPr/>
      <dgm:t>
        <a:bodyPr/>
        <a:lstStyle/>
        <a:p>
          <a:endParaRPr lang="en-ZA"/>
        </a:p>
      </dgm:t>
    </dgm:pt>
    <dgm:pt modelId="{3BDDD31E-99EB-4DCB-8405-7D2E788B834E}" type="pres">
      <dgm:prSet presAssocID="{32EE039D-48A0-4FC3-A3CC-28B9C1BA89B7}" presName="level3hierChild" presStyleCnt="0"/>
      <dgm:spPr/>
    </dgm:pt>
    <dgm:pt modelId="{44639CE6-8FE6-4FE8-B9FA-BDDF65DBDB4E}" type="pres">
      <dgm:prSet presAssocID="{62BB0FF8-ACBB-4FF9-B120-38A04E3E86CC}" presName="conn2-1" presStyleLbl="parChTrans1D3" presStyleIdx="1" presStyleCnt="3"/>
      <dgm:spPr/>
      <dgm:t>
        <a:bodyPr/>
        <a:lstStyle/>
        <a:p>
          <a:endParaRPr lang="en-ZA"/>
        </a:p>
      </dgm:t>
    </dgm:pt>
    <dgm:pt modelId="{FE3D34A4-7957-4797-A81B-00C574DEC696}" type="pres">
      <dgm:prSet presAssocID="{62BB0FF8-ACBB-4FF9-B120-38A04E3E86CC}" presName="connTx" presStyleLbl="parChTrans1D3" presStyleIdx="1" presStyleCnt="3"/>
      <dgm:spPr/>
      <dgm:t>
        <a:bodyPr/>
        <a:lstStyle/>
        <a:p>
          <a:endParaRPr lang="en-ZA"/>
        </a:p>
      </dgm:t>
    </dgm:pt>
    <dgm:pt modelId="{202B5A83-BEAF-49D9-BD28-9A9ADB825745}" type="pres">
      <dgm:prSet presAssocID="{1D2245F8-9B7D-4FA3-935D-F55E460024DC}" presName="root2" presStyleCnt="0"/>
      <dgm:spPr/>
    </dgm:pt>
    <dgm:pt modelId="{2A9BEBED-E2B8-4D1C-B76D-1A24E82C96D2}" type="pres">
      <dgm:prSet presAssocID="{1D2245F8-9B7D-4FA3-935D-F55E460024DC}" presName="LevelTwoTextNode" presStyleLbl="node3" presStyleIdx="1" presStyleCnt="3" custLinFactY="36757" custLinFactNeighborX="-13624" custLinFactNeighborY="100000">
        <dgm:presLayoutVars>
          <dgm:chPref val="3"/>
        </dgm:presLayoutVars>
      </dgm:prSet>
      <dgm:spPr/>
      <dgm:t>
        <a:bodyPr/>
        <a:lstStyle/>
        <a:p>
          <a:endParaRPr lang="en-ZA"/>
        </a:p>
      </dgm:t>
    </dgm:pt>
    <dgm:pt modelId="{93401067-CCDB-4A62-BFBD-99CD458B34D3}" type="pres">
      <dgm:prSet presAssocID="{1D2245F8-9B7D-4FA3-935D-F55E460024DC}" presName="level3hierChild" presStyleCnt="0"/>
      <dgm:spPr/>
    </dgm:pt>
    <dgm:pt modelId="{35CC97D3-9182-4F83-95F8-4EE3C3DE2BC4}" type="pres">
      <dgm:prSet presAssocID="{5664B045-0A49-456C-8134-292682550A82}" presName="conn2-1" presStyleLbl="parChTrans1D2" presStyleIdx="1" presStyleCnt="2"/>
      <dgm:spPr/>
      <dgm:t>
        <a:bodyPr/>
        <a:lstStyle/>
        <a:p>
          <a:endParaRPr lang="en-ZA"/>
        </a:p>
      </dgm:t>
    </dgm:pt>
    <dgm:pt modelId="{0ED9A9A2-027B-4723-A63E-E9D7FD2A30B3}" type="pres">
      <dgm:prSet presAssocID="{5664B045-0A49-456C-8134-292682550A82}" presName="connTx" presStyleLbl="parChTrans1D2" presStyleIdx="1" presStyleCnt="2"/>
      <dgm:spPr/>
      <dgm:t>
        <a:bodyPr/>
        <a:lstStyle/>
        <a:p>
          <a:endParaRPr lang="en-ZA"/>
        </a:p>
      </dgm:t>
    </dgm:pt>
    <dgm:pt modelId="{3C3791A8-B35A-4EE0-9CB2-1ECFC2595FF8}" type="pres">
      <dgm:prSet presAssocID="{CFB51431-5B39-439A-AD04-9F64D20EEDD3}" presName="root2" presStyleCnt="0"/>
      <dgm:spPr/>
    </dgm:pt>
    <dgm:pt modelId="{1F8B9137-C004-427E-95DB-3464AD4D1D43}" type="pres">
      <dgm:prSet presAssocID="{CFB51431-5B39-439A-AD04-9F64D20EEDD3}" presName="LevelTwoTextNode" presStyleLbl="node2" presStyleIdx="1" presStyleCnt="2" custLinFactY="90047" custLinFactNeighborX="-10749" custLinFactNeighborY="100000">
        <dgm:presLayoutVars>
          <dgm:chPref val="3"/>
        </dgm:presLayoutVars>
      </dgm:prSet>
      <dgm:spPr/>
      <dgm:t>
        <a:bodyPr/>
        <a:lstStyle/>
        <a:p>
          <a:endParaRPr lang="en-ZA"/>
        </a:p>
      </dgm:t>
    </dgm:pt>
    <dgm:pt modelId="{7C101FBA-2637-449C-A4D3-357BC9867A11}" type="pres">
      <dgm:prSet presAssocID="{CFB51431-5B39-439A-AD04-9F64D20EEDD3}" presName="level3hierChild" presStyleCnt="0"/>
      <dgm:spPr/>
    </dgm:pt>
    <dgm:pt modelId="{3F5933AC-5213-489D-9955-3588464A383A}" type="pres">
      <dgm:prSet presAssocID="{39C42A08-04B4-46F0-81E1-5AB08955B8AD}" presName="conn2-1" presStyleLbl="parChTrans1D3" presStyleIdx="2" presStyleCnt="3"/>
      <dgm:spPr/>
      <dgm:t>
        <a:bodyPr/>
        <a:lstStyle/>
        <a:p>
          <a:endParaRPr lang="en-ZA"/>
        </a:p>
      </dgm:t>
    </dgm:pt>
    <dgm:pt modelId="{F70D4F86-1011-4E0A-8B35-EF726D9ECD12}" type="pres">
      <dgm:prSet presAssocID="{39C42A08-04B4-46F0-81E1-5AB08955B8AD}" presName="connTx" presStyleLbl="parChTrans1D3" presStyleIdx="2" presStyleCnt="3"/>
      <dgm:spPr/>
      <dgm:t>
        <a:bodyPr/>
        <a:lstStyle/>
        <a:p>
          <a:endParaRPr lang="en-ZA"/>
        </a:p>
      </dgm:t>
    </dgm:pt>
    <dgm:pt modelId="{1229F5E9-6E82-429B-9C70-492A89DD4B8C}" type="pres">
      <dgm:prSet presAssocID="{83E03946-D2EE-4B12-AEBD-9BFC99494E79}" presName="root2" presStyleCnt="0"/>
      <dgm:spPr/>
    </dgm:pt>
    <dgm:pt modelId="{D6551D9B-891B-4452-B498-3C6620CF54B8}" type="pres">
      <dgm:prSet presAssocID="{83E03946-D2EE-4B12-AEBD-9BFC99494E79}" presName="LevelTwoTextNode" presStyleLbl="node3" presStyleIdx="2" presStyleCnt="3" custLinFactY="90047" custLinFactNeighborX="-7391" custLinFactNeighborY="100000">
        <dgm:presLayoutVars>
          <dgm:chPref val="3"/>
        </dgm:presLayoutVars>
      </dgm:prSet>
      <dgm:spPr/>
      <dgm:t>
        <a:bodyPr/>
        <a:lstStyle/>
        <a:p>
          <a:endParaRPr lang="en-ZA"/>
        </a:p>
      </dgm:t>
    </dgm:pt>
    <dgm:pt modelId="{31AB3A1B-BD83-4B5D-947E-CE70CCC04B1D}" type="pres">
      <dgm:prSet presAssocID="{83E03946-D2EE-4B12-AEBD-9BFC99494E79}" presName="level3hierChild" presStyleCnt="0"/>
      <dgm:spPr/>
    </dgm:pt>
    <dgm:pt modelId="{8AB03F47-879A-4033-956A-185B95134D6E}" type="pres">
      <dgm:prSet presAssocID="{198FEB88-388B-4F9A-AE07-59ACBA840306}" presName="root1" presStyleCnt="0"/>
      <dgm:spPr/>
    </dgm:pt>
    <dgm:pt modelId="{4E9A13DE-106F-494B-81E1-DDF79D9212DB}" type="pres">
      <dgm:prSet presAssocID="{198FEB88-388B-4F9A-AE07-59ACBA840306}" presName="LevelOneTextNode" presStyleLbl="node0" presStyleIdx="1" presStyleCnt="4" custScaleX="100831" custScaleY="100675" custLinFactX="100000" custLinFactY="-100000" custLinFactNeighborX="132094" custLinFactNeighborY="-143845">
        <dgm:presLayoutVars>
          <dgm:chPref val="3"/>
        </dgm:presLayoutVars>
      </dgm:prSet>
      <dgm:spPr/>
      <dgm:t>
        <a:bodyPr/>
        <a:lstStyle/>
        <a:p>
          <a:endParaRPr lang="en-ZA"/>
        </a:p>
      </dgm:t>
    </dgm:pt>
    <dgm:pt modelId="{25BDE9DF-28C7-460D-8F42-F682D74AA851}" type="pres">
      <dgm:prSet presAssocID="{198FEB88-388B-4F9A-AE07-59ACBA840306}" presName="level2hierChild" presStyleCnt="0"/>
      <dgm:spPr/>
    </dgm:pt>
    <dgm:pt modelId="{2B4E87A5-AB62-4F03-9FEC-75E1421867D0}" type="pres">
      <dgm:prSet presAssocID="{A4E9C638-B2A8-4221-9250-9B28A01253E4}" presName="root1" presStyleCnt="0"/>
      <dgm:spPr/>
    </dgm:pt>
    <dgm:pt modelId="{3D4C4D1E-E133-4E1C-A1DC-DB2F7537E489}" type="pres">
      <dgm:prSet presAssocID="{A4E9C638-B2A8-4221-9250-9B28A01253E4}" presName="LevelOneTextNode" presStyleLbl="node0" presStyleIdx="2" presStyleCnt="4" custScaleX="100831" custScaleY="100675" custLinFactX="23018" custLinFactY="-159521" custLinFactNeighborX="100000" custLinFactNeighborY="-200000">
        <dgm:presLayoutVars>
          <dgm:chPref val="3"/>
        </dgm:presLayoutVars>
      </dgm:prSet>
      <dgm:spPr/>
      <dgm:t>
        <a:bodyPr/>
        <a:lstStyle/>
        <a:p>
          <a:endParaRPr lang="en-ZA"/>
        </a:p>
      </dgm:t>
    </dgm:pt>
    <dgm:pt modelId="{E85BBD69-1446-40CE-A8F6-DE2A112FB541}" type="pres">
      <dgm:prSet presAssocID="{A4E9C638-B2A8-4221-9250-9B28A01253E4}" presName="level2hierChild" presStyleCnt="0"/>
      <dgm:spPr/>
    </dgm:pt>
    <dgm:pt modelId="{A0EF99F5-2E42-4039-A4A2-AC5B2B72E05D}" type="pres">
      <dgm:prSet presAssocID="{1937422D-636E-4A51-9CF2-257E6710CB2E}" presName="root1" presStyleCnt="0"/>
      <dgm:spPr/>
    </dgm:pt>
    <dgm:pt modelId="{D89AB64D-69BB-4864-AD9A-106A36D140C7}" type="pres">
      <dgm:prSet presAssocID="{1937422D-636E-4A51-9CF2-257E6710CB2E}" presName="LevelOneTextNode" presStyleLbl="node0" presStyleIdx="3" presStyleCnt="4" custScaleX="100831" custScaleY="100675" custLinFactY="-200000" custLinFactNeighborX="10824" custLinFactNeighborY="-275196">
        <dgm:presLayoutVars>
          <dgm:chPref val="3"/>
        </dgm:presLayoutVars>
      </dgm:prSet>
      <dgm:spPr/>
      <dgm:t>
        <a:bodyPr/>
        <a:lstStyle/>
        <a:p>
          <a:endParaRPr lang="en-ZA"/>
        </a:p>
      </dgm:t>
    </dgm:pt>
    <dgm:pt modelId="{2263779F-D49F-4DA7-8678-E5CA2A571F8D}" type="pres">
      <dgm:prSet presAssocID="{1937422D-636E-4A51-9CF2-257E6710CB2E}" presName="level2hierChild" presStyleCnt="0"/>
      <dgm:spPr/>
    </dgm:pt>
  </dgm:ptLst>
  <dgm:cxnLst>
    <dgm:cxn modelId="{AD071742-093E-42E6-A17F-34F46BB75D6C}" srcId="{9B67B42E-4B70-4EA9-BC2C-EA530126F714}" destId="{CFB51431-5B39-439A-AD04-9F64D20EEDD3}" srcOrd="1" destOrd="0" parTransId="{5664B045-0A49-456C-8134-292682550A82}" sibTransId="{E7C65B42-C156-44A1-A246-627C6B4699C3}"/>
    <dgm:cxn modelId="{D4B2D19C-F08D-4DDA-A36A-6159D364D029}" type="presOf" srcId="{5664B045-0A49-456C-8134-292682550A82}" destId="{35CC97D3-9182-4F83-95F8-4EE3C3DE2BC4}" srcOrd="0" destOrd="0" presId="urn:microsoft.com/office/officeart/2005/8/layout/hierarchy2"/>
    <dgm:cxn modelId="{5C9B9541-1B6E-440F-860C-295593AC1A01}" srcId="{FCFC7452-AD77-4CEB-83D5-28FE1B52D2E7}" destId="{1937422D-636E-4A51-9CF2-257E6710CB2E}" srcOrd="3" destOrd="0" parTransId="{1AF089A0-9F34-4DDC-9877-28603B9C77C2}" sibTransId="{8384F03B-9D5B-467A-8D57-C7ABB14AB76A}"/>
    <dgm:cxn modelId="{987DBAC8-9310-4E73-B1B5-FB8003965B9E}" type="presOf" srcId="{198FEB88-388B-4F9A-AE07-59ACBA840306}" destId="{4E9A13DE-106F-494B-81E1-DDF79D9212DB}" srcOrd="0" destOrd="0" presId="urn:microsoft.com/office/officeart/2005/8/layout/hierarchy2"/>
    <dgm:cxn modelId="{31AA83B7-AFD4-4EFA-84B6-D6B3540D8E5A}" type="presOf" srcId="{742AD114-EF4E-4EF6-AEC3-D9257DE32105}" destId="{A64770B5-D6C1-4117-91AB-9908D65ACEF2}" srcOrd="0" destOrd="0" presId="urn:microsoft.com/office/officeart/2005/8/layout/hierarchy2"/>
    <dgm:cxn modelId="{ACA0BCD5-6A0A-46BF-A3E2-19788CED348E}" type="presOf" srcId="{32EE039D-48A0-4FC3-A3CC-28B9C1BA89B7}" destId="{5FFEE8C4-7D91-4809-9D8D-437696C45451}" srcOrd="0" destOrd="0" presId="urn:microsoft.com/office/officeart/2005/8/layout/hierarchy2"/>
    <dgm:cxn modelId="{CF649FCD-82EE-4D69-A2E5-31AE1E165473}" srcId="{9B67B42E-4B70-4EA9-BC2C-EA530126F714}" destId="{EB1F4148-57CB-427B-AEA9-1DB05EDF2389}" srcOrd="0" destOrd="0" parTransId="{742AD114-EF4E-4EF6-AEC3-D9257DE32105}" sibTransId="{B20FBACB-8825-4249-977E-61221209CE62}"/>
    <dgm:cxn modelId="{2C89EA37-85AF-40ED-9E92-BCA8309EDDA2}" type="presOf" srcId="{C23A0DCA-F68D-484D-AA86-9A5B926909ED}" destId="{89948F8E-1823-4312-A9D4-03562D3ECD13}" srcOrd="0" destOrd="0" presId="urn:microsoft.com/office/officeart/2005/8/layout/hierarchy2"/>
    <dgm:cxn modelId="{76BD1EDA-CBC9-4778-8B67-BAA0114ED152}" type="presOf" srcId="{1D2245F8-9B7D-4FA3-935D-F55E460024DC}" destId="{2A9BEBED-E2B8-4D1C-B76D-1A24E82C96D2}" srcOrd="0" destOrd="0" presId="urn:microsoft.com/office/officeart/2005/8/layout/hierarchy2"/>
    <dgm:cxn modelId="{F4B7DBD5-6AE8-4241-A975-A4922FEB7117}" type="presOf" srcId="{39C42A08-04B4-46F0-81E1-5AB08955B8AD}" destId="{3F5933AC-5213-489D-9955-3588464A383A}" srcOrd="0" destOrd="0" presId="urn:microsoft.com/office/officeart/2005/8/layout/hierarchy2"/>
    <dgm:cxn modelId="{52610376-9C2B-47DF-8C9E-9100DCF8AC65}" type="presOf" srcId="{62BB0FF8-ACBB-4FF9-B120-38A04E3E86CC}" destId="{FE3D34A4-7957-4797-A81B-00C574DEC696}" srcOrd="1" destOrd="0" presId="urn:microsoft.com/office/officeart/2005/8/layout/hierarchy2"/>
    <dgm:cxn modelId="{CCCC4FCD-3497-42AF-8812-CB7910E1266A}" type="presOf" srcId="{83E03946-D2EE-4B12-AEBD-9BFC99494E79}" destId="{D6551D9B-891B-4452-B498-3C6620CF54B8}" srcOrd="0" destOrd="0" presId="urn:microsoft.com/office/officeart/2005/8/layout/hierarchy2"/>
    <dgm:cxn modelId="{B9D243FA-A19F-4196-AC6D-2ADF86ABB801}" type="presOf" srcId="{EB1F4148-57CB-427B-AEA9-1DB05EDF2389}" destId="{F5A223F5-1B75-4C83-9467-92D46D5D5079}" srcOrd="0" destOrd="0" presId="urn:microsoft.com/office/officeart/2005/8/layout/hierarchy2"/>
    <dgm:cxn modelId="{9FA3E1A5-B509-425B-82AB-55F5D04CDB00}" srcId="{FCFC7452-AD77-4CEB-83D5-28FE1B52D2E7}" destId="{198FEB88-388B-4F9A-AE07-59ACBA840306}" srcOrd="1" destOrd="0" parTransId="{BB2E7100-9522-4586-B213-5293D53F81F4}" sibTransId="{58673EEF-47BA-45C5-B4D3-8786CCD9CCDA}"/>
    <dgm:cxn modelId="{AA355BCE-B972-4C38-868C-42EEB6A6EE71}" type="presOf" srcId="{A4E9C638-B2A8-4221-9250-9B28A01253E4}" destId="{3D4C4D1E-E133-4E1C-A1DC-DB2F7537E489}" srcOrd="0" destOrd="0" presId="urn:microsoft.com/office/officeart/2005/8/layout/hierarchy2"/>
    <dgm:cxn modelId="{1F7AAB3D-D637-4D09-965F-A05E2798E43C}" type="presOf" srcId="{FCFC7452-AD77-4CEB-83D5-28FE1B52D2E7}" destId="{C4D070A3-95FB-4580-AE38-8E97BC14CB44}" srcOrd="0" destOrd="0" presId="urn:microsoft.com/office/officeart/2005/8/layout/hierarchy2"/>
    <dgm:cxn modelId="{0F74AE47-F9EB-450B-9C30-19C7731B6E4E}" srcId="{FCFC7452-AD77-4CEB-83D5-28FE1B52D2E7}" destId="{9B67B42E-4B70-4EA9-BC2C-EA530126F714}" srcOrd="0" destOrd="0" parTransId="{8F7E026B-44D9-4A0D-BAE0-471A7092E1B7}" sibTransId="{BC792EDA-FB8B-456E-A0E3-97CA2793BB3F}"/>
    <dgm:cxn modelId="{54715444-2022-4A23-8116-3420CB483A96}" type="presOf" srcId="{39C42A08-04B4-46F0-81E1-5AB08955B8AD}" destId="{F70D4F86-1011-4E0A-8B35-EF726D9ECD12}" srcOrd="1" destOrd="0" presId="urn:microsoft.com/office/officeart/2005/8/layout/hierarchy2"/>
    <dgm:cxn modelId="{38011905-9FD8-458D-934B-C8BF7F8938FC}" srcId="{EB1F4148-57CB-427B-AEA9-1DB05EDF2389}" destId="{1D2245F8-9B7D-4FA3-935D-F55E460024DC}" srcOrd="1" destOrd="0" parTransId="{62BB0FF8-ACBB-4FF9-B120-38A04E3E86CC}" sibTransId="{9BD56A27-81D5-47C8-B160-1634B073C255}"/>
    <dgm:cxn modelId="{78DCB25E-24C8-4EA6-AC7C-65E585B8A6AC}" type="presOf" srcId="{742AD114-EF4E-4EF6-AEC3-D9257DE32105}" destId="{ED327C1A-634D-4306-B0C0-DC7F399CE1DB}" srcOrd="1" destOrd="0" presId="urn:microsoft.com/office/officeart/2005/8/layout/hierarchy2"/>
    <dgm:cxn modelId="{2EC4355F-3F30-4FDD-89D0-AFF1DD9C9584}" srcId="{FCFC7452-AD77-4CEB-83D5-28FE1B52D2E7}" destId="{A4E9C638-B2A8-4221-9250-9B28A01253E4}" srcOrd="2" destOrd="0" parTransId="{DE84C9E7-ACBC-43D8-B396-CB119030852D}" sibTransId="{EEC60C11-54B4-4B90-9F3C-985A4D23931A}"/>
    <dgm:cxn modelId="{ED348E55-68BB-4CD8-9CD2-99D80A601D9D}" srcId="{EB1F4148-57CB-427B-AEA9-1DB05EDF2389}" destId="{32EE039D-48A0-4FC3-A3CC-28B9C1BA89B7}" srcOrd="0" destOrd="0" parTransId="{C23A0DCA-F68D-484D-AA86-9A5B926909ED}" sibTransId="{C0E3DEC1-FBCC-488C-AB09-8C2D5BBA344D}"/>
    <dgm:cxn modelId="{79A68306-DE9B-42A4-AA11-7F6A3F0870D2}" type="presOf" srcId="{1937422D-636E-4A51-9CF2-257E6710CB2E}" destId="{D89AB64D-69BB-4864-AD9A-106A36D140C7}" srcOrd="0" destOrd="0" presId="urn:microsoft.com/office/officeart/2005/8/layout/hierarchy2"/>
    <dgm:cxn modelId="{7FDC2B4D-6A12-4938-8478-2DE827DB4982}" type="presOf" srcId="{CFB51431-5B39-439A-AD04-9F64D20EEDD3}" destId="{1F8B9137-C004-427E-95DB-3464AD4D1D43}" srcOrd="0" destOrd="0" presId="urn:microsoft.com/office/officeart/2005/8/layout/hierarchy2"/>
    <dgm:cxn modelId="{727B59F2-7A1A-4588-B308-8B517B774014}" type="presOf" srcId="{9B67B42E-4B70-4EA9-BC2C-EA530126F714}" destId="{3C5E582F-69B1-4984-875D-3B2C31413EEA}" srcOrd="0" destOrd="0" presId="urn:microsoft.com/office/officeart/2005/8/layout/hierarchy2"/>
    <dgm:cxn modelId="{49269166-4328-43D6-A787-D208FD734400}" type="presOf" srcId="{5664B045-0A49-456C-8134-292682550A82}" destId="{0ED9A9A2-027B-4723-A63E-E9D7FD2A30B3}" srcOrd="1" destOrd="0" presId="urn:microsoft.com/office/officeart/2005/8/layout/hierarchy2"/>
    <dgm:cxn modelId="{9E5E451A-675D-4B42-9B28-806775F9A08B}" type="presOf" srcId="{62BB0FF8-ACBB-4FF9-B120-38A04E3E86CC}" destId="{44639CE6-8FE6-4FE8-B9FA-BDDF65DBDB4E}" srcOrd="0" destOrd="0" presId="urn:microsoft.com/office/officeart/2005/8/layout/hierarchy2"/>
    <dgm:cxn modelId="{E8819509-060C-406C-94C5-83815A02A186}" srcId="{CFB51431-5B39-439A-AD04-9F64D20EEDD3}" destId="{83E03946-D2EE-4B12-AEBD-9BFC99494E79}" srcOrd="0" destOrd="0" parTransId="{39C42A08-04B4-46F0-81E1-5AB08955B8AD}" sibTransId="{9A7304E0-4C94-4EDE-838D-C752101D2088}"/>
    <dgm:cxn modelId="{3D4905F2-13AC-4D74-B3DE-2A9A85B76E50}" type="presOf" srcId="{C23A0DCA-F68D-484D-AA86-9A5B926909ED}" destId="{DC30139C-7758-481E-807D-2D21CDE7DABF}" srcOrd="1" destOrd="0" presId="urn:microsoft.com/office/officeart/2005/8/layout/hierarchy2"/>
    <dgm:cxn modelId="{A29B4876-E590-4D9F-BD2C-802E15921B81}" type="presParOf" srcId="{C4D070A3-95FB-4580-AE38-8E97BC14CB44}" destId="{73E8F5E7-A660-4810-BBC0-73FF2F1FE780}" srcOrd="0" destOrd="0" presId="urn:microsoft.com/office/officeart/2005/8/layout/hierarchy2"/>
    <dgm:cxn modelId="{B5FB81BE-A0D6-4803-8A00-59896B036983}" type="presParOf" srcId="{73E8F5E7-A660-4810-BBC0-73FF2F1FE780}" destId="{3C5E582F-69B1-4984-875D-3B2C31413EEA}" srcOrd="0" destOrd="0" presId="urn:microsoft.com/office/officeart/2005/8/layout/hierarchy2"/>
    <dgm:cxn modelId="{9B567CC3-4A9D-45CC-9DDF-98383C562D1F}" type="presParOf" srcId="{73E8F5E7-A660-4810-BBC0-73FF2F1FE780}" destId="{6D3B31C9-0852-4CC5-8608-A071A4D99EA0}" srcOrd="1" destOrd="0" presId="urn:microsoft.com/office/officeart/2005/8/layout/hierarchy2"/>
    <dgm:cxn modelId="{AD42833D-1750-478F-AA32-1B57A768AF9B}" type="presParOf" srcId="{6D3B31C9-0852-4CC5-8608-A071A4D99EA0}" destId="{A64770B5-D6C1-4117-91AB-9908D65ACEF2}" srcOrd="0" destOrd="0" presId="urn:microsoft.com/office/officeart/2005/8/layout/hierarchy2"/>
    <dgm:cxn modelId="{9248FBD0-C094-490E-8698-CBAE683B8958}" type="presParOf" srcId="{A64770B5-D6C1-4117-91AB-9908D65ACEF2}" destId="{ED327C1A-634D-4306-B0C0-DC7F399CE1DB}" srcOrd="0" destOrd="0" presId="urn:microsoft.com/office/officeart/2005/8/layout/hierarchy2"/>
    <dgm:cxn modelId="{2651C17E-725C-469A-965D-680BEC35D724}" type="presParOf" srcId="{6D3B31C9-0852-4CC5-8608-A071A4D99EA0}" destId="{E21C2A16-6142-4BD3-9E21-94E3C347BA9A}" srcOrd="1" destOrd="0" presId="urn:microsoft.com/office/officeart/2005/8/layout/hierarchy2"/>
    <dgm:cxn modelId="{293C01F3-54B9-4316-B38D-A9143BA954AB}" type="presParOf" srcId="{E21C2A16-6142-4BD3-9E21-94E3C347BA9A}" destId="{F5A223F5-1B75-4C83-9467-92D46D5D5079}" srcOrd="0" destOrd="0" presId="urn:microsoft.com/office/officeart/2005/8/layout/hierarchy2"/>
    <dgm:cxn modelId="{D995CB4F-95D3-443C-A1F9-57F1DEFD5459}" type="presParOf" srcId="{E21C2A16-6142-4BD3-9E21-94E3C347BA9A}" destId="{C0C6BCB3-092B-41F6-A3A8-3F1C3F55B098}" srcOrd="1" destOrd="0" presId="urn:microsoft.com/office/officeart/2005/8/layout/hierarchy2"/>
    <dgm:cxn modelId="{6DC2CE27-FE1A-464A-9EDC-A4B5676EC66E}" type="presParOf" srcId="{C0C6BCB3-092B-41F6-A3A8-3F1C3F55B098}" destId="{89948F8E-1823-4312-A9D4-03562D3ECD13}" srcOrd="0" destOrd="0" presId="urn:microsoft.com/office/officeart/2005/8/layout/hierarchy2"/>
    <dgm:cxn modelId="{4223A7E0-DFD3-4CCC-BFAE-E1C42C33A973}" type="presParOf" srcId="{89948F8E-1823-4312-A9D4-03562D3ECD13}" destId="{DC30139C-7758-481E-807D-2D21CDE7DABF}" srcOrd="0" destOrd="0" presId="urn:microsoft.com/office/officeart/2005/8/layout/hierarchy2"/>
    <dgm:cxn modelId="{2DE52169-AB21-43C8-B7A5-91E54C6C16FA}" type="presParOf" srcId="{C0C6BCB3-092B-41F6-A3A8-3F1C3F55B098}" destId="{A0C87065-A453-45A8-AD48-5CF4BEB90D94}" srcOrd="1" destOrd="0" presId="urn:microsoft.com/office/officeart/2005/8/layout/hierarchy2"/>
    <dgm:cxn modelId="{04D3F2C3-EE02-4336-A3A3-D9A96290D7D2}" type="presParOf" srcId="{A0C87065-A453-45A8-AD48-5CF4BEB90D94}" destId="{5FFEE8C4-7D91-4809-9D8D-437696C45451}" srcOrd="0" destOrd="0" presId="urn:microsoft.com/office/officeart/2005/8/layout/hierarchy2"/>
    <dgm:cxn modelId="{386D423F-8F9B-442C-A85D-22641BB77FCB}" type="presParOf" srcId="{A0C87065-A453-45A8-AD48-5CF4BEB90D94}" destId="{3BDDD31E-99EB-4DCB-8405-7D2E788B834E}" srcOrd="1" destOrd="0" presId="urn:microsoft.com/office/officeart/2005/8/layout/hierarchy2"/>
    <dgm:cxn modelId="{B3BEBAA3-8B4D-4ED0-80EE-177E704F1531}" type="presParOf" srcId="{C0C6BCB3-092B-41F6-A3A8-3F1C3F55B098}" destId="{44639CE6-8FE6-4FE8-B9FA-BDDF65DBDB4E}" srcOrd="2" destOrd="0" presId="urn:microsoft.com/office/officeart/2005/8/layout/hierarchy2"/>
    <dgm:cxn modelId="{8A3AAB10-D128-4B20-9103-812280830530}" type="presParOf" srcId="{44639CE6-8FE6-4FE8-B9FA-BDDF65DBDB4E}" destId="{FE3D34A4-7957-4797-A81B-00C574DEC696}" srcOrd="0" destOrd="0" presId="urn:microsoft.com/office/officeart/2005/8/layout/hierarchy2"/>
    <dgm:cxn modelId="{00ED4CDE-9A85-4BF1-9F56-21EDB2A73F26}" type="presParOf" srcId="{C0C6BCB3-092B-41F6-A3A8-3F1C3F55B098}" destId="{202B5A83-BEAF-49D9-BD28-9A9ADB825745}" srcOrd="3" destOrd="0" presId="urn:microsoft.com/office/officeart/2005/8/layout/hierarchy2"/>
    <dgm:cxn modelId="{7A9ED2DB-1DFB-4A48-ACAC-3732BC99C12E}" type="presParOf" srcId="{202B5A83-BEAF-49D9-BD28-9A9ADB825745}" destId="{2A9BEBED-E2B8-4D1C-B76D-1A24E82C96D2}" srcOrd="0" destOrd="0" presId="urn:microsoft.com/office/officeart/2005/8/layout/hierarchy2"/>
    <dgm:cxn modelId="{E0937EF4-066E-45B3-A348-CBF2415CDEBA}" type="presParOf" srcId="{202B5A83-BEAF-49D9-BD28-9A9ADB825745}" destId="{93401067-CCDB-4A62-BFBD-99CD458B34D3}" srcOrd="1" destOrd="0" presId="urn:microsoft.com/office/officeart/2005/8/layout/hierarchy2"/>
    <dgm:cxn modelId="{E01DC5E2-E274-4193-96EB-F19724FB6384}" type="presParOf" srcId="{6D3B31C9-0852-4CC5-8608-A071A4D99EA0}" destId="{35CC97D3-9182-4F83-95F8-4EE3C3DE2BC4}" srcOrd="2" destOrd="0" presId="urn:microsoft.com/office/officeart/2005/8/layout/hierarchy2"/>
    <dgm:cxn modelId="{E212A147-2807-4E90-9C7B-FE1DE45776CF}" type="presParOf" srcId="{35CC97D3-9182-4F83-95F8-4EE3C3DE2BC4}" destId="{0ED9A9A2-027B-4723-A63E-E9D7FD2A30B3}" srcOrd="0" destOrd="0" presId="urn:microsoft.com/office/officeart/2005/8/layout/hierarchy2"/>
    <dgm:cxn modelId="{1DDF4537-373B-4E1F-9005-030C3AFA3B10}" type="presParOf" srcId="{6D3B31C9-0852-4CC5-8608-A071A4D99EA0}" destId="{3C3791A8-B35A-4EE0-9CB2-1ECFC2595FF8}" srcOrd="3" destOrd="0" presId="urn:microsoft.com/office/officeart/2005/8/layout/hierarchy2"/>
    <dgm:cxn modelId="{FF4A9811-89CA-41B9-80FB-FEBDD412D7EF}" type="presParOf" srcId="{3C3791A8-B35A-4EE0-9CB2-1ECFC2595FF8}" destId="{1F8B9137-C004-427E-95DB-3464AD4D1D43}" srcOrd="0" destOrd="0" presId="urn:microsoft.com/office/officeart/2005/8/layout/hierarchy2"/>
    <dgm:cxn modelId="{6A366ECD-9294-4221-A1E0-0869B131DE9E}" type="presParOf" srcId="{3C3791A8-B35A-4EE0-9CB2-1ECFC2595FF8}" destId="{7C101FBA-2637-449C-A4D3-357BC9867A11}" srcOrd="1" destOrd="0" presId="urn:microsoft.com/office/officeart/2005/8/layout/hierarchy2"/>
    <dgm:cxn modelId="{80CFFA3D-A107-4D76-B081-6D978304BDD8}" type="presParOf" srcId="{7C101FBA-2637-449C-A4D3-357BC9867A11}" destId="{3F5933AC-5213-489D-9955-3588464A383A}" srcOrd="0" destOrd="0" presId="urn:microsoft.com/office/officeart/2005/8/layout/hierarchy2"/>
    <dgm:cxn modelId="{7A3372DD-5FF5-4CBC-86E0-2EA71EECE6A5}" type="presParOf" srcId="{3F5933AC-5213-489D-9955-3588464A383A}" destId="{F70D4F86-1011-4E0A-8B35-EF726D9ECD12}" srcOrd="0" destOrd="0" presId="urn:microsoft.com/office/officeart/2005/8/layout/hierarchy2"/>
    <dgm:cxn modelId="{1F61981B-FDC4-46D3-9EFA-0DC3BA825484}" type="presParOf" srcId="{7C101FBA-2637-449C-A4D3-357BC9867A11}" destId="{1229F5E9-6E82-429B-9C70-492A89DD4B8C}" srcOrd="1" destOrd="0" presId="urn:microsoft.com/office/officeart/2005/8/layout/hierarchy2"/>
    <dgm:cxn modelId="{DD648962-6689-432F-82A3-778CDC019BCA}" type="presParOf" srcId="{1229F5E9-6E82-429B-9C70-492A89DD4B8C}" destId="{D6551D9B-891B-4452-B498-3C6620CF54B8}" srcOrd="0" destOrd="0" presId="urn:microsoft.com/office/officeart/2005/8/layout/hierarchy2"/>
    <dgm:cxn modelId="{6B5341AA-064A-4ED1-8E6E-95F354791973}" type="presParOf" srcId="{1229F5E9-6E82-429B-9C70-492A89DD4B8C}" destId="{31AB3A1B-BD83-4B5D-947E-CE70CCC04B1D}" srcOrd="1" destOrd="0" presId="urn:microsoft.com/office/officeart/2005/8/layout/hierarchy2"/>
    <dgm:cxn modelId="{825C2881-C796-4DC5-8DD3-81483E78F397}" type="presParOf" srcId="{C4D070A3-95FB-4580-AE38-8E97BC14CB44}" destId="{8AB03F47-879A-4033-956A-185B95134D6E}" srcOrd="1" destOrd="0" presId="urn:microsoft.com/office/officeart/2005/8/layout/hierarchy2"/>
    <dgm:cxn modelId="{E2BFCEBB-368E-4435-ACE9-EFE6E1BD9C0E}" type="presParOf" srcId="{8AB03F47-879A-4033-956A-185B95134D6E}" destId="{4E9A13DE-106F-494B-81E1-DDF79D9212DB}" srcOrd="0" destOrd="0" presId="urn:microsoft.com/office/officeart/2005/8/layout/hierarchy2"/>
    <dgm:cxn modelId="{D8D03492-05F9-4B91-BC03-E104C5548328}" type="presParOf" srcId="{8AB03F47-879A-4033-956A-185B95134D6E}" destId="{25BDE9DF-28C7-460D-8F42-F682D74AA851}" srcOrd="1" destOrd="0" presId="urn:microsoft.com/office/officeart/2005/8/layout/hierarchy2"/>
    <dgm:cxn modelId="{9E39EC00-E8A3-4B83-8155-6015DC9298D0}" type="presParOf" srcId="{C4D070A3-95FB-4580-AE38-8E97BC14CB44}" destId="{2B4E87A5-AB62-4F03-9FEC-75E1421867D0}" srcOrd="2" destOrd="0" presId="urn:microsoft.com/office/officeart/2005/8/layout/hierarchy2"/>
    <dgm:cxn modelId="{BFD30D46-D0B5-49BC-8468-F8A3A6E269E3}" type="presParOf" srcId="{2B4E87A5-AB62-4F03-9FEC-75E1421867D0}" destId="{3D4C4D1E-E133-4E1C-A1DC-DB2F7537E489}" srcOrd="0" destOrd="0" presId="urn:microsoft.com/office/officeart/2005/8/layout/hierarchy2"/>
    <dgm:cxn modelId="{0A5F266D-9C28-4D84-BE7A-C37B39CACAA3}" type="presParOf" srcId="{2B4E87A5-AB62-4F03-9FEC-75E1421867D0}" destId="{E85BBD69-1446-40CE-A8F6-DE2A112FB541}" srcOrd="1" destOrd="0" presId="urn:microsoft.com/office/officeart/2005/8/layout/hierarchy2"/>
    <dgm:cxn modelId="{366A2C5C-928B-439A-8A25-CFAADC70FFB2}" type="presParOf" srcId="{C4D070A3-95FB-4580-AE38-8E97BC14CB44}" destId="{A0EF99F5-2E42-4039-A4A2-AC5B2B72E05D}" srcOrd="3" destOrd="0" presId="urn:microsoft.com/office/officeart/2005/8/layout/hierarchy2"/>
    <dgm:cxn modelId="{959E5137-A7F8-444B-93D0-71ECC3FCDB1C}" type="presParOf" srcId="{A0EF99F5-2E42-4039-A4A2-AC5B2B72E05D}" destId="{D89AB64D-69BB-4864-AD9A-106A36D140C7}" srcOrd="0" destOrd="0" presId="urn:microsoft.com/office/officeart/2005/8/layout/hierarchy2"/>
    <dgm:cxn modelId="{544FE85D-1AC3-4AB2-B9B3-BEF0350E64FF}" type="presParOf" srcId="{A0EF99F5-2E42-4039-A4A2-AC5B2B72E05D}" destId="{2263779F-D49F-4DA7-8678-E5CA2A571F8D}"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5E582F-69B1-4984-875D-3B2C31413EEA}">
      <dsp:nvSpPr>
        <dsp:cNvPr id="0" name=""/>
        <dsp:cNvSpPr/>
      </dsp:nvSpPr>
      <dsp:spPr>
        <a:xfrm>
          <a:off x="0" y="4869164"/>
          <a:ext cx="2310556" cy="1155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t>1:  2017 July</a:t>
          </a:r>
        </a:p>
        <a:p>
          <a:pPr lvl="0" algn="ctr" defTabSz="711200">
            <a:lnSpc>
              <a:spcPct val="90000"/>
            </a:lnSpc>
            <a:spcBef>
              <a:spcPct val="0"/>
            </a:spcBef>
            <a:spcAft>
              <a:spcPct val="35000"/>
            </a:spcAft>
          </a:pPr>
          <a:r>
            <a:rPr lang="en-ZA" sz="1600" kern="1200" dirty="0" smtClean="0"/>
            <a:t>First meeting in Durban</a:t>
          </a:r>
          <a:endParaRPr lang="en-ZA" sz="1600" kern="1200" dirty="0"/>
        </a:p>
      </dsp:txBody>
      <dsp:txXfrm>
        <a:off x="0" y="4869164"/>
        <a:ext cx="2310556" cy="1155278"/>
      </dsp:txXfrm>
    </dsp:sp>
    <dsp:sp modelId="{A64770B5-D6C1-4117-91AB-9908D65ACEF2}">
      <dsp:nvSpPr>
        <dsp:cNvPr id="0" name=""/>
        <dsp:cNvSpPr/>
      </dsp:nvSpPr>
      <dsp:spPr>
        <a:xfrm rot="16880999">
          <a:off x="1514185" y="4459533"/>
          <a:ext cx="1982998" cy="30322"/>
        </a:xfrm>
        <a:custGeom>
          <a:avLst/>
          <a:gdLst/>
          <a:ahLst/>
          <a:cxnLst/>
          <a:rect l="0" t="0" r="0" b="0"/>
          <a:pathLst>
            <a:path>
              <a:moveTo>
                <a:pt x="0" y="15161"/>
              </a:moveTo>
              <a:lnTo>
                <a:pt x="1982998" y="151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ZA" sz="700" kern="1200"/>
        </a:p>
      </dsp:txBody>
      <dsp:txXfrm rot="16880999">
        <a:off x="2456110" y="4425119"/>
        <a:ext cx="99149" cy="99149"/>
      </dsp:txXfrm>
    </dsp:sp>
    <dsp:sp modelId="{F5A223F5-1B75-4C83-9467-92D46D5D5079}">
      <dsp:nvSpPr>
        <dsp:cNvPr id="0" name=""/>
        <dsp:cNvSpPr/>
      </dsp:nvSpPr>
      <dsp:spPr>
        <a:xfrm>
          <a:off x="2700813" y="2924946"/>
          <a:ext cx="2310556" cy="1155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t>4:  2017 November</a:t>
          </a:r>
        </a:p>
        <a:p>
          <a:pPr lvl="0" algn="ctr" defTabSz="711200">
            <a:lnSpc>
              <a:spcPct val="90000"/>
            </a:lnSpc>
            <a:spcBef>
              <a:spcPct val="0"/>
            </a:spcBef>
            <a:spcAft>
              <a:spcPct val="35000"/>
            </a:spcAft>
          </a:pPr>
          <a:r>
            <a:rPr lang="en-ZA" sz="1600" kern="1200" dirty="0" smtClean="0"/>
            <a:t>1st trail finding teams under Jon Stevens created some of the trails</a:t>
          </a:r>
          <a:endParaRPr lang="en-ZA" sz="1600" kern="1200" dirty="0"/>
        </a:p>
      </dsp:txBody>
      <dsp:txXfrm>
        <a:off x="2700813" y="2924946"/>
        <a:ext cx="2310556" cy="1155278"/>
      </dsp:txXfrm>
    </dsp:sp>
    <dsp:sp modelId="{89948F8E-1823-4312-A9D4-03562D3ECD13}">
      <dsp:nvSpPr>
        <dsp:cNvPr id="0" name=""/>
        <dsp:cNvSpPr/>
      </dsp:nvSpPr>
      <dsp:spPr>
        <a:xfrm rot="18596774">
          <a:off x="4691990" y="2803349"/>
          <a:ext cx="1784588" cy="30322"/>
        </a:xfrm>
        <a:custGeom>
          <a:avLst/>
          <a:gdLst/>
          <a:ahLst/>
          <a:cxnLst/>
          <a:rect l="0" t="0" r="0" b="0"/>
          <a:pathLst>
            <a:path>
              <a:moveTo>
                <a:pt x="0" y="15161"/>
              </a:moveTo>
              <a:lnTo>
                <a:pt x="1784588" y="15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ZA" sz="600" kern="1200"/>
        </a:p>
      </dsp:txBody>
      <dsp:txXfrm rot="18596774">
        <a:off x="5539669" y="2773895"/>
        <a:ext cx="89229" cy="89229"/>
      </dsp:txXfrm>
    </dsp:sp>
    <dsp:sp modelId="{5FFEE8C4-7D91-4809-9D8D-437696C45451}">
      <dsp:nvSpPr>
        <dsp:cNvPr id="0" name=""/>
        <dsp:cNvSpPr/>
      </dsp:nvSpPr>
      <dsp:spPr>
        <a:xfrm>
          <a:off x="6157198" y="1556796"/>
          <a:ext cx="2267002" cy="1155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t>6:  2018 March</a:t>
          </a:r>
        </a:p>
        <a:p>
          <a:pPr lvl="0" algn="ctr" defTabSz="711200">
            <a:lnSpc>
              <a:spcPct val="90000"/>
            </a:lnSpc>
            <a:spcBef>
              <a:spcPct val="0"/>
            </a:spcBef>
            <a:spcAft>
              <a:spcPct val="35000"/>
            </a:spcAft>
          </a:pPr>
          <a:r>
            <a:rPr lang="en-ZA" sz="1600" kern="1200" dirty="0" smtClean="0"/>
            <a:t>1</a:t>
          </a:r>
          <a:r>
            <a:rPr lang="en-ZA" sz="1600" kern="1200" baseline="30000" dirty="0" smtClean="0"/>
            <a:t>st</a:t>
          </a:r>
          <a:r>
            <a:rPr lang="en-ZA" sz="1600" kern="1200" dirty="0" smtClean="0"/>
            <a:t>  hiking group tested </a:t>
          </a:r>
        </a:p>
        <a:p>
          <a:pPr lvl="0" algn="ctr" defTabSz="711200">
            <a:lnSpc>
              <a:spcPct val="90000"/>
            </a:lnSpc>
            <a:spcBef>
              <a:spcPct val="0"/>
            </a:spcBef>
            <a:spcAft>
              <a:spcPct val="35000"/>
            </a:spcAft>
          </a:pPr>
          <a:r>
            <a:rPr lang="en-ZA" sz="1600" kern="1200" dirty="0" smtClean="0"/>
            <a:t>trails and accommodation for 12 days</a:t>
          </a:r>
          <a:endParaRPr lang="en-ZA" sz="1600" kern="1200" dirty="0"/>
        </a:p>
      </dsp:txBody>
      <dsp:txXfrm>
        <a:off x="6157198" y="1556796"/>
        <a:ext cx="2267002" cy="1155278"/>
      </dsp:txXfrm>
    </dsp:sp>
    <dsp:sp modelId="{44639CE6-8FE6-4FE8-B9FA-BDDF65DBDB4E}">
      <dsp:nvSpPr>
        <dsp:cNvPr id="0" name=""/>
        <dsp:cNvSpPr/>
      </dsp:nvSpPr>
      <dsp:spPr>
        <a:xfrm>
          <a:off x="5011370" y="3487424"/>
          <a:ext cx="1145828" cy="30322"/>
        </a:xfrm>
        <a:custGeom>
          <a:avLst/>
          <a:gdLst/>
          <a:ahLst/>
          <a:cxnLst/>
          <a:rect l="0" t="0" r="0" b="0"/>
          <a:pathLst>
            <a:path>
              <a:moveTo>
                <a:pt x="0" y="15161"/>
              </a:moveTo>
              <a:lnTo>
                <a:pt x="1145828" y="15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5555638" y="3473939"/>
        <a:ext cx="57291" cy="57291"/>
      </dsp:txXfrm>
    </dsp:sp>
    <dsp:sp modelId="{2A9BEBED-E2B8-4D1C-B76D-1A24E82C96D2}">
      <dsp:nvSpPr>
        <dsp:cNvPr id="0" name=""/>
        <dsp:cNvSpPr/>
      </dsp:nvSpPr>
      <dsp:spPr>
        <a:xfrm>
          <a:off x="6157198" y="2924946"/>
          <a:ext cx="2310556" cy="1155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t>5:  2018 January</a:t>
          </a:r>
        </a:p>
        <a:p>
          <a:pPr lvl="0" algn="ctr" defTabSz="711200">
            <a:lnSpc>
              <a:spcPct val="90000"/>
            </a:lnSpc>
            <a:spcBef>
              <a:spcPct val="0"/>
            </a:spcBef>
            <a:spcAft>
              <a:spcPct val="35000"/>
            </a:spcAft>
          </a:pPr>
          <a:r>
            <a:rPr lang="en-ZA" sz="1600" kern="1200" dirty="0" smtClean="0"/>
            <a:t>2</a:t>
          </a:r>
          <a:r>
            <a:rPr lang="en-ZA" sz="1600" kern="1200" baseline="30000" dirty="0" smtClean="0"/>
            <a:t>nd</a:t>
          </a:r>
          <a:r>
            <a:rPr lang="en-ZA" sz="1600" kern="1200" dirty="0" smtClean="0"/>
            <a:t> trail finding teams created the rest </a:t>
          </a:r>
          <a:endParaRPr lang="en-ZA" sz="1600" kern="1200" dirty="0"/>
        </a:p>
      </dsp:txBody>
      <dsp:txXfrm>
        <a:off x="6157198" y="2924946"/>
        <a:ext cx="2310556" cy="1155278"/>
      </dsp:txXfrm>
    </dsp:sp>
    <dsp:sp modelId="{35CC97D3-9182-4F83-95F8-4EE3C3DE2BC4}">
      <dsp:nvSpPr>
        <dsp:cNvPr id="0" name=""/>
        <dsp:cNvSpPr/>
      </dsp:nvSpPr>
      <dsp:spPr>
        <a:xfrm>
          <a:off x="2310556" y="5431642"/>
          <a:ext cx="678291" cy="30322"/>
        </a:xfrm>
        <a:custGeom>
          <a:avLst/>
          <a:gdLst/>
          <a:ahLst/>
          <a:cxnLst/>
          <a:rect l="0" t="0" r="0" b="0"/>
          <a:pathLst>
            <a:path>
              <a:moveTo>
                <a:pt x="0" y="15161"/>
              </a:moveTo>
              <a:lnTo>
                <a:pt x="678291" y="151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2632745" y="5429846"/>
        <a:ext cx="33914" cy="33914"/>
      </dsp:txXfrm>
    </dsp:sp>
    <dsp:sp modelId="{1F8B9137-C004-427E-95DB-3464AD4D1D43}">
      <dsp:nvSpPr>
        <dsp:cNvPr id="0" name=""/>
        <dsp:cNvSpPr/>
      </dsp:nvSpPr>
      <dsp:spPr>
        <a:xfrm>
          <a:off x="2988847" y="4869164"/>
          <a:ext cx="2310556" cy="1155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t>2:  2017 October</a:t>
          </a:r>
        </a:p>
        <a:p>
          <a:pPr lvl="0" algn="ctr" defTabSz="711200">
            <a:lnSpc>
              <a:spcPct val="90000"/>
            </a:lnSpc>
            <a:spcBef>
              <a:spcPct val="0"/>
            </a:spcBef>
            <a:spcAft>
              <a:spcPct val="35000"/>
            </a:spcAft>
          </a:pPr>
          <a:r>
            <a:rPr lang="en-ZA" sz="1600" kern="1200" dirty="0" smtClean="0"/>
            <a:t>Meeting in Underberg </a:t>
          </a:r>
          <a:endParaRPr lang="en-ZA" sz="1600" kern="1200" dirty="0"/>
        </a:p>
      </dsp:txBody>
      <dsp:txXfrm>
        <a:off x="2988847" y="4869164"/>
        <a:ext cx="2310556" cy="1155278"/>
      </dsp:txXfrm>
    </dsp:sp>
    <dsp:sp modelId="{3F5933AC-5213-489D-9955-3588464A383A}">
      <dsp:nvSpPr>
        <dsp:cNvPr id="0" name=""/>
        <dsp:cNvSpPr/>
      </dsp:nvSpPr>
      <dsp:spPr>
        <a:xfrm>
          <a:off x="5299404" y="5431642"/>
          <a:ext cx="1001811" cy="30322"/>
        </a:xfrm>
        <a:custGeom>
          <a:avLst/>
          <a:gdLst/>
          <a:ahLst/>
          <a:cxnLst/>
          <a:rect l="0" t="0" r="0" b="0"/>
          <a:pathLst>
            <a:path>
              <a:moveTo>
                <a:pt x="0" y="15161"/>
              </a:moveTo>
              <a:lnTo>
                <a:pt x="1001811" y="15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5775264" y="5421758"/>
        <a:ext cx="50090" cy="50090"/>
      </dsp:txXfrm>
    </dsp:sp>
    <dsp:sp modelId="{D6551D9B-891B-4452-B498-3C6620CF54B8}">
      <dsp:nvSpPr>
        <dsp:cNvPr id="0" name=""/>
        <dsp:cNvSpPr/>
      </dsp:nvSpPr>
      <dsp:spPr>
        <a:xfrm>
          <a:off x="6301215" y="4869164"/>
          <a:ext cx="2310556" cy="1155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t>3:  Support from the Diocese, Bishops, priests and locals</a:t>
          </a:r>
          <a:endParaRPr lang="en-ZA" sz="1600" kern="1200" dirty="0"/>
        </a:p>
      </dsp:txBody>
      <dsp:txXfrm>
        <a:off x="6301215" y="4869164"/>
        <a:ext cx="2310556" cy="1155278"/>
      </dsp:txXfrm>
    </dsp:sp>
    <dsp:sp modelId="{4E9A13DE-106F-494B-81E1-DDF79D9212DB}">
      <dsp:nvSpPr>
        <dsp:cNvPr id="0" name=""/>
        <dsp:cNvSpPr/>
      </dsp:nvSpPr>
      <dsp:spPr>
        <a:xfrm>
          <a:off x="5365093" y="188646"/>
          <a:ext cx="2329757" cy="1163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t>7:  2018 September </a:t>
          </a:r>
        </a:p>
        <a:p>
          <a:pPr lvl="0" algn="ctr" defTabSz="711200">
            <a:lnSpc>
              <a:spcPct val="90000"/>
            </a:lnSpc>
            <a:spcBef>
              <a:spcPct val="0"/>
            </a:spcBef>
            <a:spcAft>
              <a:spcPct val="35000"/>
            </a:spcAft>
          </a:pPr>
          <a:r>
            <a:rPr lang="en-ZA" sz="1600" kern="1200" dirty="0" smtClean="0"/>
            <a:t>First official group led by Jenny tested a </a:t>
          </a:r>
        </a:p>
        <a:p>
          <a:pPr lvl="0" algn="ctr" defTabSz="711200">
            <a:lnSpc>
              <a:spcPct val="90000"/>
            </a:lnSpc>
            <a:spcBef>
              <a:spcPct val="0"/>
            </a:spcBef>
            <a:spcAft>
              <a:spcPct val="35000"/>
            </a:spcAft>
          </a:pPr>
          <a:r>
            <a:rPr lang="en-ZA" sz="1600" kern="1200" dirty="0" smtClean="0"/>
            <a:t>9-day trail </a:t>
          </a:r>
          <a:endParaRPr lang="en-ZA" sz="1600" kern="1200" dirty="0"/>
        </a:p>
      </dsp:txBody>
      <dsp:txXfrm>
        <a:off x="5365093" y="188646"/>
        <a:ext cx="2329757" cy="1163076"/>
      </dsp:txXfrm>
    </dsp:sp>
    <dsp:sp modelId="{3D4C4D1E-E133-4E1C-A1DC-DB2F7537E489}">
      <dsp:nvSpPr>
        <dsp:cNvPr id="0" name=""/>
        <dsp:cNvSpPr/>
      </dsp:nvSpPr>
      <dsp:spPr>
        <a:xfrm>
          <a:off x="2844830" y="188634"/>
          <a:ext cx="2329757" cy="1163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t>8:  2018 October </a:t>
          </a:r>
        </a:p>
        <a:p>
          <a:pPr lvl="0" algn="ctr" defTabSz="711200">
            <a:lnSpc>
              <a:spcPct val="90000"/>
            </a:lnSpc>
            <a:spcBef>
              <a:spcPct val="0"/>
            </a:spcBef>
            <a:spcAft>
              <a:spcPct val="35000"/>
            </a:spcAft>
          </a:pPr>
          <a:r>
            <a:rPr lang="en-ZA" sz="1600" kern="1200" dirty="0" smtClean="0"/>
            <a:t>Finn and I led a group testing a ‘Walk-and-Ride” group  for 6 days</a:t>
          </a:r>
        </a:p>
      </dsp:txBody>
      <dsp:txXfrm>
        <a:off x="2844830" y="188634"/>
        <a:ext cx="2329757" cy="1163076"/>
      </dsp:txXfrm>
    </dsp:sp>
    <dsp:sp modelId="{D89AB64D-69BB-4864-AD9A-106A36D140C7}">
      <dsp:nvSpPr>
        <dsp:cNvPr id="0" name=""/>
        <dsp:cNvSpPr/>
      </dsp:nvSpPr>
      <dsp:spPr>
        <a:xfrm>
          <a:off x="252525" y="188634"/>
          <a:ext cx="2329757" cy="1163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t>9:  2018 November</a:t>
          </a:r>
        </a:p>
        <a:p>
          <a:pPr lvl="0" algn="ctr" defTabSz="711200">
            <a:lnSpc>
              <a:spcPct val="90000"/>
            </a:lnSpc>
            <a:spcBef>
              <a:spcPct val="0"/>
            </a:spcBef>
            <a:spcAft>
              <a:spcPct val="35000"/>
            </a:spcAft>
          </a:pPr>
          <a:r>
            <a:rPr lang="en-ZA" sz="1600" kern="1200" dirty="0" smtClean="0"/>
            <a:t>Spekboom Tours tested a 5-day Cycle Tour trail</a:t>
          </a:r>
        </a:p>
      </dsp:txBody>
      <dsp:txXfrm>
        <a:off x="252525" y="188634"/>
        <a:ext cx="2329757" cy="11630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51222-8260-4362-93C0-810E309598E1}" type="datetimeFigureOut">
              <a:rPr lang="en-ZA" smtClean="0"/>
              <a:pPr/>
              <a:t>2021/04/25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F00FA8-7B36-44C3-A0C9-347957111E67}"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6AF00FA8-7B36-44C3-A0C9-347957111E67}" type="slidenum">
              <a:rPr lang="en-ZA" smtClean="0"/>
              <a:pPr/>
              <a:t>1</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EF2AD9B7-3377-437D-A563-0F717C923ECC}" type="datetimeFigureOut">
              <a:rPr lang="en-ZA" smtClean="0"/>
              <a:pPr/>
              <a:t>2021/04/25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23B07C9-0ECD-4E74-B194-544DFB59FE19}"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F2AD9B7-3377-437D-A563-0F717C923ECC}" type="datetimeFigureOut">
              <a:rPr lang="en-ZA" smtClean="0"/>
              <a:pPr/>
              <a:t>2021/04/25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23B07C9-0ECD-4E74-B194-544DFB59FE19}"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F2AD9B7-3377-437D-A563-0F717C923ECC}" type="datetimeFigureOut">
              <a:rPr lang="en-ZA" smtClean="0"/>
              <a:pPr/>
              <a:t>2021/04/25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23B07C9-0ECD-4E74-B194-544DFB59FE19}"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F2AD9B7-3377-437D-A563-0F717C923ECC}" type="datetimeFigureOut">
              <a:rPr lang="en-ZA" smtClean="0"/>
              <a:pPr/>
              <a:t>2021/04/25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23B07C9-0ECD-4E74-B194-544DFB59FE19}"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2AD9B7-3377-437D-A563-0F717C923ECC}" type="datetimeFigureOut">
              <a:rPr lang="en-ZA" smtClean="0"/>
              <a:pPr/>
              <a:t>2021/04/25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23B07C9-0ECD-4E74-B194-544DFB59FE19}"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EF2AD9B7-3377-437D-A563-0F717C923ECC}" type="datetimeFigureOut">
              <a:rPr lang="en-ZA" smtClean="0"/>
              <a:pPr/>
              <a:t>2021/04/25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23B07C9-0ECD-4E74-B194-544DFB59FE19}"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EF2AD9B7-3377-437D-A563-0F717C923ECC}" type="datetimeFigureOut">
              <a:rPr lang="en-ZA" smtClean="0"/>
              <a:pPr/>
              <a:t>2021/04/25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23B07C9-0ECD-4E74-B194-544DFB59FE19}"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EF2AD9B7-3377-437D-A563-0F717C923ECC}" type="datetimeFigureOut">
              <a:rPr lang="en-ZA" smtClean="0"/>
              <a:pPr/>
              <a:t>2021/04/25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23B07C9-0ECD-4E74-B194-544DFB59FE19}"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AD9B7-3377-437D-A563-0F717C923ECC}" type="datetimeFigureOut">
              <a:rPr lang="en-ZA" smtClean="0"/>
              <a:pPr/>
              <a:t>2021/04/25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23B07C9-0ECD-4E74-B194-544DFB59FE19}"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AD9B7-3377-437D-A563-0F717C923ECC}" type="datetimeFigureOut">
              <a:rPr lang="en-ZA" smtClean="0"/>
              <a:pPr/>
              <a:t>2021/04/25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23B07C9-0ECD-4E74-B194-544DFB59FE19}"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AD9B7-3377-437D-A563-0F717C923ECC}" type="datetimeFigureOut">
              <a:rPr lang="en-ZA" smtClean="0"/>
              <a:pPr/>
              <a:t>2021/04/25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23B07C9-0ECD-4E74-B194-544DFB59FE19}"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AD9B7-3377-437D-A563-0F717C923ECC}" type="datetimeFigureOut">
              <a:rPr lang="en-ZA" smtClean="0"/>
              <a:pPr/>
              <a:t>2021/04/25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B07C9-0ECD-4E74-B194-544DFB59FE19}"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youtu.be/lY3W8vyicW4" TargetMode="External"/><Relationship Id="rId3" Type="http://schemas.openxmlformats.org/officeDocument/2006/relationships/hyperlink" Target="http://www.amawalkerscamino.com/abbot-pfanner-trappist-trail.html" TargetMode="External"/><Relationship Id="rId7" Type="http://schemas.openxmlformats.org/officeDocument/2006/relationships/hyperlink" Target="https://www.youtube.com/watch?v=dpzysVpsAhI&amp;feature=youtu.be" TargetMode="External"/><Relationship Id="rId2" Type="http://schemas.openxmlformats.org/officeDocument/2006/relationships/hyperlink" Target="https://abbotpfannertrappisttrail.weebly.com/" TargetMode="External"/><Relationship Id="rId1" Type="http://schemas.openxmlformats.org/officeDocument/2006/relationships/slideLayout" Target="../slideLayouts/slideLayout7.xml"/><Relationship Id="rId6" Type="http://schemas.openxmlformats.org/officeDocument/2006/relationships/hyperlink" Target="https://www.youtube.com/watch?v=iEXsvhpD8YA" TargetMode="External"/><Relationship Id="rId5" Type="http://schemas.openxmlformats.org/officeDocument/2006/relationships/hyperlink" Target="https://www.youtube.com/watch?v=Fh2DiHPAaZ0" TargetMode="External"/><Relationship Id="rId4" Type="http://schemas.openxmlformats.org/officeDocument/2006/relationships/hyperlink" Target="https://www.facebook.com/groups/34457869930437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ildcoasthikes.com/"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5" name="Picture 4" descr="420566_328093783906168_520443862_n.jpg"/>
          <p:cNvPicPr>
            <a:picLocks noChangeAspect="1"/>
          </p:cNvPicPr>
          <p:nvPr/>
        </p:nvPicPr>
        <p:blipFill>
          <a:blip r:embed="rId3" cstate="print"/>
          <a:stretch>
            <a:fillRect/>
          </a:stretch>
        </p:blipFill>
        <p:spPr>
          <a:xfrm>
            <a:off x="3131840" y="188640"/>
            <a:ext cx="5868144" cy="6224519"/>
          </a:xfrm>
          <a:prstGeom prst="rect">
            <a:avLst/>
          </a:prstGeom>
        </p:spPr>
      </p:pic>
      <p:sp>
        <p:nvSpPr>
          <p:cNvPr id="6" name="TextBox 5"/>
          <p:cNvSpPr txBox="1"/>
          <p:nvPr/>
        </p:nvSpPr>
        <p:spPr>
          <a:xfrm>
            <a:off x="107504" y="404664"/>
            <a:ext cx="3024336" cy="5355312"/>
          </a:xfrm>
          <a:prstGeom prst="rect">
            <a:avLst/>
          </a:prstGeom>
          <a:noFill/>
        </p:spPr>
        <p:txBody>
          <a:bodyPr wrap="square" rtlCol="0">
            <a:spAutoFit/>
          </a:bodyPr>
          <a:lstStyle/>
          <a:p>
            <a:r>
              <a:rPr lang="en-ZA" b="1" dirty="0" smtClean="0"/>
              <a:t>The story of Abbot Francis Pfanner and the Trappist monks,   the Order of the Sisters of the Precious Blood; Chief Sakayedwa and his people; Edward Mnganga the first black priest from Umhlatazana South Africa to be trained in Rome;  the suspension of the Abbot , the separation of the Trappists from their Order and the creation of  a new order - the Congregation of Mariannhill Missionaries  - CMM - is told in this stunning stained glass window in the church at Centocow Mission near Creighton</a:t>
            </a:r>
            <a:endParaRPr lang="en-ZA"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xtBox 1"/>
          <p:cNvSpPr txBox="1"/>
          <p:nvPr/>
        </p:nvSpPr>
        <p:spPr>
          <a:xfrm>
            <a:off x="251520" y="260648"/>
            <a:ext cx="8496944" cy="523220"/>
          </a:xfrm>
          <a:prstGeom prst="rect">
            <a:avLst/>
          </a:prstGeom>
          <a:solidFill>
            <a:srgbClr val="C00000"/>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ZA" sz="2800" dirty="0" smtClean="0">
                <a:solidFill>
                  <a:schemeClr val="bg1"/>
                </a:solidFill>
                <a:latin typeface="Algerian" pitchFamily="82" charset="0"/>
              </a:rPr>
              <a:t>The Cycle tour  is called  the TRAPPIST WAY</a:t>
            </a:r>
            <a:endParaRPr lang="en-ZA" sz="2800" dirty="0">
              <a:solidFill>
                <a:schemeClr val="bg1"/>
              </a:solidFill>
              <a:latin typeface="Algerian" pitchFamily="82" charset="0"/>
            </a:endParaRPr>
          </a:p>
        </p:txBody>
      </p:sp>
      <p:pic>
        <p:nvPicPr>
          <p:cNvPr id="4" name="Picture 3" descr="45957010_2120788067973278_3494497387592810496_n.jpg"/>
          <p:cNvPicPr>
            <a:picLocks noChangeAspect="1"/>
          </p:cNvPicPr>
          <p:nvPr/>
        </p:nvPicPr>
        <p:blipFill>
          <a:blip r:embed="rId2" cstate="print"/>
          <a:stretch>
            <a:fillRect/>
          </a:stretch>
        </p:blipFill>
        <p:spPr>
          <a:xfrm>
            <a:off x="395536" y="3429000"/>
            <a:ext cx="2304256" cy="2831976"/>
          </a:xfrm>
          <a:prstGeom prst="rect">
            <a:avLst/>
          </a:prstGeom>
        </p:spPr>
      </p:pic>
      <p:sp>
        <p:nvSpPr>
          <p:cNvPr id="6" name="TextBox 5"/>
          <p:cNvSpPr txBox="1"/>
          <p:nvPr/>
        </p:nvSpPr>
        <p:spPr>
          <a:xfrm>
            <a:off x="3059832" y="980728"/>
            <a:ext cx="5472608" cy="646331"/>
          </a:xfrm>
          <a:prstGeom prst="rect">
            <a:avLst/>
          </a:prstGeom>
          <a:noFill/>
        </p:spPr>
        <p:txBody>
          <a:bodyPr wrap="square" rtlCol="0">
            <a:spAutoFit/>
          </a:bodyPr>
          <a:lstStyle/>
          <a:p>
            <a:r>
              <a:rPr lang="en-ZA" b="1" dirty="0" smtClean="0">
                <a:solidFill>
                  <a:schemeClr val="bg1"/>
                </a:solidFill>
              </a:rPr>
              <a:t>Created by Julia Colvin and her team of cyclists, this is</a:t>
            </a:r>
          </a:p>
          <a:p>
            <a:r>
              <a:rPr lang="en-ZA" b="1" dirty="0" smtClean="0">
                <a:solidFill>
                  <a:schemeClr val="bg1"/>
                </a:solidFill>
              </a:rPr>
              <a:t>for ordinary cyclists and is not an extreme MTB trail</a:t>
            </a:r>
            <a:endParaRPr lang="en-ZA" b="1" dirty="0">
              <a:solidFill>
                <a:schemeClr val="bg1"/>
              </a:solidFill>
            </a:endParaRPr>
          </a:p>
        </p:txBody>
      </p:sp>
      <p:pic>
        <p:nvPicPr>
          <p:cNvPr id="7" name="Picture 6" descr="All Dates 2019 Trappist tour.jpg"/>
          <p:cNvPicPr>
            <a:picLocks noChangeAspect="1"/>
          </p:cNvPicPr>
          <p:nvPr/>
        </p:nvPicPr>
        <p:blipFill>
          <a:blip r:embed="rId3" cstate="print"/>
          <a:stretch>
            <a:fillRect/>
          </a:stretch>
        </p:blipFill>
        <p:spPr>
          <a:xfrm>
            <a:off x="3059832" y="1916832"/>
            <a:ext cx="5952662" cy="4464496"/>
          </a:xfrm>
          <a:prstGeom prst="rect">
            <a:avLst/>
          </a:prstGeom>
        </p:spPr>
      </p:pic>
      <p:pic>
        <p:nvPicPr>
          <p:cNvPr id="8" name="Picture 7" descr="46167412_2120787617973323_4934381402595524608_n.jpg"/>
          <p:cNvPicPr>
            <a:picLocks noChangeAspect="1"/>
          </p:cNvPicPr>
          <p:nvPr/>
        </p:nvPicPr>
        <p:blipFill>
          <a:blip r:embed="rId4" cstate="print"/>
          <a:stretch>
            <a:fillRect/>
          </a:stretch>
        </p:blipFill>
        <p:spPr>
          <a:xfrm>
            <a:off x="251520" y="1052736"/>
            <a:ext cx="2735966" cy="20519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79512" y="908720"/>
            <a:ext cx="5112568" cy="5078313"/>
          </a:xfrm>
          <a:prstGeom prst="rect">
            <a:avLst/>
          </a:prstGeom>
        </p:spPr>
        <p:txBody>
          <a:bodyPr wrap="square">
            <a:spAutoFit/>
          </a:bodyPr>
          <a:lstStyle/>
          <a:p>
            <a:r>
              <a:rPr lang="en-ZA" dirty="0" smtClean="0">
                <a:latin typeface="Verdana" pitchFamily="34" charset="0"/>
                <a:ea typeface="Verdana" pitchFamily="34" charset="0"/>
                <a:cs typeface="Verdana" pitchFamily="34" charset="0"/>
              </a:rPr>
              <a:t>Pilgrims can wear an Abbot Pfanner pin in their hat and a Trappist Cross on their backpacks, which identifies them as APT Trail pilgrims.  They can also buy APT Trail t-shirts, golf shirts and badges created at the Umzimkulu Diocese in Harding.</a:t>
            </a:r>
          </a:p>
          <a:p>
            <a:endParaRPr lang="en-ZA" dirty="0" smtClean="0">
              <a:latin typeface="Verdana" pitchFamily="34" charset="0"/>
              <a:ea typeface="Verdana" pitchFamily="34" charset="0"/>
              <a:cs typeface="Verdana" pitchFamily="34" charset="0"/>
            </a:endParaRPr>
          </a:p>
          <a:p>
            <a:r>
              <a:rPr lang="en-ZA" dirty="0" smtClean="0">
                <a:latin typeface="Verdana" pitchFamily="34" charset="0"/>
                <a:ea typeface="Verdana" pitchFamily="34" charset="0"/>
                <a:cs typeface="Verdana" pitchFamily="34" charset="0"/>
              </a:rPr>
              <a:t>They can carry a folding ‘pilgrim passport’ or Trail Credential that is stamped at each mission. </a:t>
            </a:r>
          </a:p>
          <a:p>
            <a:endParaRPr lang="en-ZA" dirty="0" smtClean="0">
              <a:latin typeface="Verdana" pitchFamily="34" charset="0"/>
              <a:ea typeface="Verdana" pitchFamily="34" charset="0"/>
              <a:cs typeface="Verdana" pitchFamily="34" charset="0"/>
            </a:endParaRPr>
          </a:p>
          <a:p>
            <a:r>
              <a:rPr lang="en-ZA" dirty="0" smtClean="0">
                <a:latin typeface="Verdana" pitchFamily="34" charset="0"/>
                <a:ea typeface="Verdana" pitchFamily="34" charset="0"/>
                <a:cs typeface="Verdana" pitchFamily="34" charset="0"/>
              </a:rPr>
              <a:t>Walking pilgrims take 9 or 6 days to cover the trail, cycling and mountain bikers a few days less.</a:t>
            </a:r>
          </a:p>
          <a:p>
            <a:endParaRPr lang="en-ZA" dirty="0" smtClean="0">
              <a:latin typeface="Verdana" pitchFamily="34" charset="0"/>
              <a:ea typeface="Verdana" pitchFamily="34" charset="0"/>
              <a:cs typeface="Verdana" pitchFamily="34" charset="0"/>
            </a:endParaRPr>
          </a:p>
          <a:p>
            <a:r>
              <a:rPr lang="en-ZA" dirty="0" smtClean="0">
                <a:latin typeface="Verdana" pitchFamily="34" charset="0"/>
                <a:ea typeface="Verdana" pitchFamily="34" charset="0"/>
                <a:cs typeface="Verdana" pitchFamily="34" charset="0"/>
              </a:rPr>
              <a:t>When they arrive at Mariannhill they are given an APT Trail certificate of completion.</a:t>
            </a:r>
          </a:p>
        </p:txBody>
      </p:sp>
      <p:sp>
        <p:nvSpPr>
          <p:cNvPr id="8" name="TextBox 7"/>
          <p:cNvSpPr txBox="1"/>
          <p:nvPr/>
        </p:nvSpPr>
        <p:spPr>
          <a:xfrm>
            <a:off x="323528" y="404664"/>
            <a:ext cx="8496944" cy="523220"/>
          </a:xfrm>
          <a:prstGeom prst="rect">
            <a:avLst/>
          </a:prstGeom>
          <a:noFill/>
        </p:spPr>
        <p:txBody>
          <a:bodyPr wrap="square" rtlCol="0">
            <a:spAutoFit/>
          </a:bodyPr>
          <a:lstStyle/>
          <a:p>
            <a:r>
              <a:rPr lang="en-ZA" sz="2800" b="1" dirty="0" smtClean="0">
                <a:solidFill>
                  <a:schemeClr val="accent6">
                    <a:lumMod val="75000"/>
                  </a:schemeClr>
                </a:solidFill>
              </a:rPr>
              <a:t>APT TRAIL  SYMBOLS, SOUVENIRS AND CERTIFICATES </a:t>
            </a:r>
            <a:endParaRPr lang="en-ZA" sz="2800" b="1" dirty="0">
              <a:solidFill>
                <a:schemeClr val="accent6">
                  <a:lumMod val="75000"/>
                </a:schemeClr>
              </a:solidFill>
            </a:endParaRPr>
          </a:p>
        </p:txBody>
      </p:sp>
      <p:pic>
        <p:nvPicPr>
          <p:cNvPr id="23" name="Picture 22" descr="APT Trail certificate and record.png"/>
          <p:cNvPicPr>
            <a:picLocks noChangeAspect="1"/>
          </p:cNvPicPr>
          <p:nvPr/>
        </p:nvPicPr>
        <p:blipFill>
          <a:blip r:embed="rId2" cstate="print"/>
          <a:stretch>
            <a:fillRect/>
          </a:stretch>
        </p:blipFill>
        <p:spPr>
          <a:xfrm>
            <a:off x="5508104" y="980728"/>
            <a:ext cx="3202537" cy="46805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alpha val="91000"/>
          </a:schemeClr>
        </a:solidFill>
        <a:effectLst/>
      </p:bgPr>
    </p:bg>
    <p:spTree>
      <p:nvGrpSpPr>
        <p:cNvPr id="1" name=""/>
        <p:cNvGrpSpPr/>
        <p:nvPr/>
      </p:nvGrpSpPr>
      <p:grpSpPr>
        <a:xfrm>
          <a:off x="0" y="0"/>
          <a:ext cx="0" cy="0"/>
          <a:chOff x="0" y="0"/>
          <a:chExt cx="0" cy="0"/>
        </a:xfrm>
      </p:grpSpPr>
      <p:sp>
        <p:nvSpPr>
          <p:cNvPr id="2" name="Rectangle 1"/>
          <p:cNvSpPr/>
          <p:nvPr/>
        </p:nvSpPr>
        <p:spPr>
          <a:xfrm>
            <a:off x="251520" y="332656"/>
            <a:ext cx="8280920" cy="923330"/>
          </a:xfrm>
          <a:prstGeom prst="rect">
            <a:avLst/>
          </a:prstGeom>
        </p:spPr>
        <p:txBody>
          <a:bodyPr wrap="square">
            <a:spAutoFit/>
          </a:bodyPr>
          <a:lstStyle/>
          <a:p>
            <a:r>
              <a:rPr lang="en-ZA" dirty="0" smtClean="0">
                <a:latin typeface="Verdana" pitchFamily="34" charset="0"/>
                <a:ea typeface="Verdana" pitchFamily="34" charset="0"/>
                <a:cs typeface="Verdana" pitchFamily="34" charset="0"/>
              </a:rPr>
              <a:t>In conjunction with the off road Trappist Trail, a road trail could be improved for cyclists, small coach tours, tour-guides leading people in their own vehicles and tours combining the Railway and coach tours</a:t>
            </a:r>
            <a:endParaRPr lang="en-ZA" sz="2000" dirty="0">
              <a:latin typeface="Berlin Sans FB Demi" pitchFamily="34" charset="0"/>
            </a:endParaRPr>
          </a:p>
        </p:txBody>
      </p:sp>
      <p:pic>
        <p:nvPicPr>
          <p:cNvPr id="3" name="Picture 2" descr="Cycling pilgrims.jpg"/>
          <p:cNvPicPr>
            <a:picLocks noChangeAspect="1"/>
          </p:cNvPicPr>
          <p:nvPr/>
        </p:nvPicPr>
        <p:blipFill>
          <a:blip r:embed="rId2" cstate="print"/>
          <a:stretch>
            <a:fillRect/>
          </a:stretch>
        </p:blipFill>
        <p:spPr>
          <a:xfrm>
            <a:off x="3707904" y="1556792"/>
            <a:ext cx="2340260" cy="1440160"/>
          </a:xfrm>
          <a:prstGeom prst="rect">
            <a:avLst/>
          </a:prstGeom>
        </p:spPr>
      </p:pic>
      <p:pic>
        <p:nvPicPr>
          <p:cNvPr id="4" name="Picture 3" descr="Land cruiser club on a campaign trail.jpg"/>
          <p:cNvPicPr>
            <a:picLocks noChangeAspect="1"/>
          </p:cNvPicPr>
          <p:nvPr/>
        </p:nvPicPr>
        <p:blipFill>
          <a:blip r:embed="rId3" cstate="print"/>
          <a:stretch>
            <a:fillRect/>
          </a:stretch>
        </p:blipFill>
        <p:spPr>
          <a:xfrm>
            <a:off x="3059832" y="3472724"/>
            <a:ext cx="2592288" cy="1728192"/>
          </a:xfrm>
          <a:prstGeom prst="rect">
            <a:avLst/>
          </a:prstGeom>
        </p:spPr>
      </p:pic>
      <p:pic>
        <p:nvPicPr>
          <p:cNvPr id="5" name="Picture 4" descr="Small bus tours.jpg"/>
          <p:cNvPicPr>
            <a:picLocks noChangeAspect="1"/>
          </p:cNvPicPr>
          <p:nvPr/>
        </p:nvPicPr>
        <p:blipFill>
          <a:blip r:embed="rId4" cstate="print"/>
          <a:stretch>
            <a:fillRect/>
          </a:stretch>
        </p:blipFill>
        <p:spPr>
          <a:xfrm>
            <a:off x="6444208" y="1556792"/>
            <a:ext cx="1872208" cy="1584176"/>
          </a:xfrm>
          <a:prstGeom prst="rect">
            <a:avLst/>
          </a:prstGeom>
        </p:spPr>
      </p:pic>
      <p:pic>
        <p:nvPicPr>
          <p:cNvPr id="6" name="Picture 5" descr="Train.jpg"/>
          <p:cNvPicPr>
            <a:picLocks noChangeAspect="1"/>
          </p:cNvPicPr>
          <p:nvPr/>
        </p:nvPicPr>
        <p:blipFill>
          <a:blip r:embed="rId5" cstate="print"/>
          <a:stretch>
            <a:fillRect/>
          </a:stretch>
        </p:blipFill>
        <p:spPr>
          <a:xfrm>
            <a:off x="5868144" y="5157192"/>
            <a:ext cx="2372817" cy="1512168"/>
          </a:xfrm>
          <a:prstGeom prst="rect">
            <a:avLst/>
          </a:prstGeom>
        </p:spPr>
      </p:pic>
      <p:pic>
        <p:nvPicPr>
          <p:cNvPr id="7" name="Picture 6" descr="883745_582591218456422_1068599022_o.jpg"/>
          <p:cNvPicPr>
            <a:picLocks noChangeAspect="1"/>
          </p:cNvPicPr>
          <p:nvPr/>
        </p:nvPicPr>
        <p:blipFill>
          <a:blip r:embed="rId6" cstate="print"/>
          <a:stretch>
            <a:fillRect/>
          </a:stretch>
        </p:blipFill>
        <p:spPr>
          <a:xfrm>
            <a:off x="6084168" y="3284984"/>
            <a:ext cx="2232248" cy="1674186"/>
          </a:xfrm>
          <a:prstGeom prst="rect">
            <a:avLst/>
          </a:prstGeom>
        </p:spPr>
      </p:pic>
      <p:pic>
        <p:nvPicPr>
          <p:cNvPr id="8" name="Picture 7" descr="902276_582592038456340_577644219_o.jpg"/>
          <p:cNvPicPr>
            <a:picLocks noChangeAspect="1"/>
          </p:cNvPicPr>
          <p:nvPr/>
        </p:nvPicPr>
        <p:blipFill>
          <a:blip r:embed="rId7" cstate="print"/>
          <a:stretch>
            <a:fillRect/>
          </a:stretch>
        </p:blipFill>
        <p:spPr>
          <a:xfrm>
            <a:off x="251520" y="3530463"/>
            <a:ext cx="2520280" cy="1599345"/>
          </a:xfrm>
          <a:prstGeom prst="rect">
            <a:avLst/>
          </a:prstGeom>
        </p:spPr>
      </p:pic>
      <p:pic>
        <p:nvPicPr>
          <p:cNvPr id="10" name="Picture 9" descr="621968_405876059461273_8740714_o.jpg"/>
          <p:cNvPicPr>
            <a:picLocks noChangeAspect="1"/>
          </p:cNvPicPr>
          <p:nvPr/>
        </p:nvPicPr>
        <p:blipFill>
          <a:blip r:embed="rId8" cstate="print"/>
          <a:stretch>
            <a:fillRect/>
          </a:stretch>
        </p:blipFill>
        <p:spPr>
          <a:xfrm>
            <a:off x="395536" y="5373216"/>
            <a:ext cx="2232248" cy="1322766"/>
          </a:xfrm>
          <a:prstGeom prst="rect">
            <a:avLst/>
          </a:prstGeom>
        </p:spPr>
      </p:pic>
      <p:pic>
        <p:nvPicPr>
          <p:cNvPr id="11" name="Picture 10" descr="unnamed - Copy.jpg"/>
          <p:cNvPicPr>
            <a:picLocks noChangeAspect="1"/>
          </p:cNvPicPr>
          <p:nvPr/>
        </p:nvPicPr>
        <p:blipFill>
          <a:blip r:embed="rId9" cstate="print"/>
          <a:stretch>
            <a:fillRect/>
          </a:stretch>
        </p:blipFill>
        <p:spPr>
          <a:xfrm>
            <a:off x="3059832" y="5301208"/>
            <a:ext cx="2592288" cy="1292094"/>
          </a:xfrm>
          <a:prstGeom prst="rect">
            <a:avLst/>
          </a:prstGeom>
        </p:spPr>
      </p:pic>
      <p:pic>
        <p:nvPicPr>
          <p:cNvPr id="12" name="Picture 11" descr="Cyclist.jpg"/>
          <p:cNvPicPr>
            <a:picLocks noChangeAspect="1"/>
          </p:cNvPicPr>
          <p:nvPr/>
        </p:nvPicPr>
        <p:blipFill>
          <a:blip r:embed="rId10" cstate="print">
            <a:duotone>
              <a:prstClr val="black"/>
              <a:srgbClr val="D9C3A5">
                <a:tint val="50000"/>
                <a:satMod val="180000"/>
              </a:srgbClr>
            </a:duotone>
            <a:lum bright="-30000" contrast="-29000"/>
          </a:blip>
          <a:stretch>
            <a:fillRect/>
          </a:stretch>
        </p:blipFill>
        <p:spPr>
          <a:xfrm>
            <a:off x="4283968" y="6246313"/>
            <a:ext cx="144016" cy="243026"/>
          </a:xfrm>
          <a:prstGeom prst="rect">
            <a:avLst/>
          </a:prstGeom>
        </p:spPr>
      </p:pic>
      <p:pic>
        <p:nvPicPr>
          <p:cNvPr id="13" name="Picture 12" descr="apt rOAD sIGN.jpg"/>
          <p:cNvPicPr>
            <a:picLocks noChangeAspect="1"/>
          </p:cNvPicPr>
          <p:nvPr/>
        </p:nvPicPr>
        <p:blipFill>
          <a:blip r:embed="rId11" cstate="print">
            <a:lum bright="27000"/>
          </a:blip>
          <a:stretch>
            <a:fillRect/>
          </a:stretch>
        </p:blipFill>
        <p:spPr>
          <a:xfrm>
            <a:off x="323528" y="1340768"/>
            <a:ext cx="2843808" cy="189824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9512" y="188640"/>
            <a:ext cx="3203848" cy="461665"/>
          </a:xfrm>
          <a:prstGeom prst="rect">
            <a:avLst/>
          </a:prstGeom>
          <a:noFill/>
        </p:spPr>
        <p:txBody>
          <a:bodyPr wrap="square" rtlCol="0">
            <a:spAutoFit/>
          </a:bodyPr>
          <a:lstStyle/>
          <a:p>
            <a:r>
              <a:rPr lang="en-ZA" sz="2400" b="1" dirty="0" smtClean="0">
                <a:solidFill>
                  <a:srgbClr val="FFFF00"/>
                </a:solidFill>
              </a:rPr>
              <a:t>IN THE MEDIA</a:t>
            </a:r>
            <a:endParaRPr lang="en-ZA" sz="2400" b="1" dirty="0">
              <a:solidFill>
                <a:srgbClr val="FFFF00"/>
              </a:solidFill>
            </a:endParaRPr>
          </a:p>
        </p:txBody>
      </p:sp>
      <p:pic>
        <p:nvPicPr>
          <p:cNvPr id="3" name="Picture 2" descr="Weg and Go.November 2018.jpg"/>
          <p:cNvPicPr>
            <a:picLocks noChangeAspect="1"/>
          </p:cNvPicPr>
          <p:nvPr/>
        </p:nvPicPr>
        <p:blipFill>
          <a:blip r:embed="rId2" cstate="print"/>
          <a:stretch>
            <a:fillRect/>
          </a:stretch>
        </p:blipFill>
        <p:spPr>
          <a:xfrm>
            <a:off x="3347864" y="332656"/>
            <a:ext cx="3473141" cy="2425634"/>
          </a:xfrm>
          <a:prstGeom prst="rect">
            <a:avLst/>
          </a:prstGeom>
        </p:spPr>
      </p:pic>
      <p:pic>
        <p:nvPicPr>
          <p:cNvPr id="4" name="Picture 3" descr="Couverture Guide chemins de pèlerinage du monde compressé.jpg"/>
          <p:cNvPicPr>
            <a:picLocks noChangeAspect="1"/>
          </p:cNvPicPr>
          <p:nvPr/>
        </p:nvPicPr>
        <p:blipFill>
          <a:blip r:embed="rId3" cstate="print"/>
          <a:stretch>
            <a:fillRect/>
          </a:stretch>
        </p:blipFill>
        <p:spPr>
          <a:xfrm rot="333189">
            <a:off x="3059832" y="3645024"/>
            <a:ext cx="1700792" cy="2564904"/>
          </a:xfrm>
          <a:prstGeom prst="rect">
            <a:avLst/>
          </a:prstGeom>
        </p:spPr>
      </p:pic>
      <p:pic>
        <p:nvPicPr>
          <p:cNvPr id="5" name="Picture 4" descr="Southern Cross.png"/>
          <p:cNvPicPr>
            <a:picLocks noChangeAspect="1"/>
          </p:cNvPicPr>
          <p:nvPr/>
        </p:nvPicPr>
        <p:blipFill>
          <a:blip r:embed="rId4" cstate="print"/>
          <a:stretch>
            <a:fillRect/>
          </a:stretch>
        </p:blipFill>
        <p:spPr>
          <a:xfrm rot="21090891">
            <a:off x="251520" y="836712"/>
            <a:ext cx="2888573" cy="2576545"/>
          </a:xfrm>
          <a:prstGeom prst="rect">
            <a:avLst/>
          </a:prstGeom>
        </p:spPr>
      </p:pic>
      <p:pic>
        <p:nvPicPr>
          <p:cNvPr id="6" name="Picture 5" descr="IMG-20180310-WA0000.jpg"/>
          <p:cNvPicPr>
            <a:picLocks noChangeAspect="1"/>
          </p:cNvPicPr>
          <p:nvPr/>
        </p:nvPicPr>
        <p:blipFill>
          <a:blip r:embed="rId5" cstate="print"/>
          <a:stretch>
            <a:fillRect/>
          </a:stretch>
        </p:blipFill>
        <p:spPr>
          <a:xfrm rot="514348">
            <a:off x="7038904" y="1142300"/>
            <a:ext cx="1555533" cy="2074044"/>
          </a:xfrm>
          <a:prstGeom prst="rect">
            <a:avLst/>
          </a:prstGeom>
        </p:spPr>
      </p:pic>
      <p:pic>
        <p:nvPicPr>
          <p:cNvPr id="7" name="Picture 6" descr="IMG-20180310-WA0016.jpg"/>
          <p:cNvPicPr>
            <a:picLocks noChangeAspect="1"/>
          </p:cNvPicPr>
          <p:nvPr/>
        </p:nvPicPr>
        <p:blipFill>
          <a:blip r:embed="rId6" cstate="print"/>
          <a:stretch>
            <a:fillRect/>
          </a:stretch>
        </p:blipFill>
        <p:spPr>
          <a:xfrm rot="21317213">
            <a:off x="5154537" y="3936092"/>
            <a:ext cx="3664169" cy="2061095"/>
          </a:xfrm>
          <a:prstGeom prst="rect">
            <a:avLst/>
          </a:prstGeom>
        </p:spPr>
      </p:pic>
      <p:pic>
        <p:nvPicPr>
          <p:cNvPr id="8" name="Picture 7" descr="DVD Cover .jpg"/>
          <p:cNvPicPr>
            <a:picLocks noChangeAspect="1"/>
          </p:cNvPicPr>
          <p:nvPr/>
        </p:nvPicPr>
        <p:blipFill>
          <a:blip r:embed="rId7" cstate="print"/>
          <a:stretch>
            <a:fillRect/>
          </a:stretch>
        </p:blipFill>
        <p:spPr>
          <a:xfrm>
            <a:off x="539552" y="4293096"/>
            <a:ext cx="1924775" cy="18710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 name="Picture 1" descr="Trappist-Mission-Nicki-Front-page-742x1024.jpg"/>
          <p:cNvPicPr>
            <a:picLocks noChangeAspect="1"/>
          </p:cNvPicPr>
          <p:nvPr/>
        </p:nvPicPr>
        <p:blipFill>
          <a:blip r:embed="rId2" cstate="print"/>
          <a:stretch>
            <a:fillRect/>
          </a:stretch>
        </p:blipFill>
        <p:spPr>
          <a:xfrm>
            <a:off x="3995936" y="188640"/>
            <a:ext cx="4711700" cy="6502400"/>
          </a:xfrm>
          <a:prstGeom prst="rect">
            <a:avLst/>
          </a:prstGeom>
        </p:spPr>
      </p:pic>
      <p:sp>
        <p:nvSpPr>
          <p:cNvPr id="3" name="TextBox 2"/>
          <p:cNvSpPr txBox="1"/>
          <p:nvPr/>
        </p:nvSpPr>
        <p:spPr>
          <a:xfrm>
            <a:off x="395536" y="764704"/>
            <a:ext cx="3384376" cy="4585871"/>
          </a:xfrm>
          <a:prstGeom prst="rect">
            <a:avLst/>
          </a:prstGeom>
          <a:noFill/>
        </p:spPr>
        <p:txBody>
          <a:bodyPr wrap="square" rtlCol="0">
            <a:spAutoFit/>
          </a:bodyPr>
          <a:lstStyle/>
          <a:p>
            <a:r>
              <a:rPr lang="en-ZA" sz="3200" b="1" u="sng" dirty="0" smtClean="0">
                <a:solidFill>
                  <a:srgbClr val="FFFF00"/>
                </a:solidFill>
              </a:rPr>
              <a:t>Essential reading</a:t>
            </a:r>
          </a:p>
          <a:p>
            <a:endParaRPr lang="en-ZA" sz="2800" b="1" dirty="0" smtClean="0">
              <a:solidFill>
                <a:srgbClr val="FFFF00"/>
              </a:solidFill>
            </a:endParaRPr>
          </a:p>
          <a:p>
            <a:r>
              <a:rPr lang="en-ZA" sz="2800" b="1" dirty="0" smtClean="0">
                <a:solidFill>
                  <a:srgbClr val="FFFF00"/>
                </a:solidFill>
              </a:rPr>
              <a:t>The only book that describes all of the Trappist Missions established by Abbot Francis Pfanner and his monks in the 19</a:t>
            </a:r>
            <a:r>
              <a:rPr lang="en-ZA" sz="2800" b="1" baseline="30000" dirty="0" smtClean="0">
                <a:solidFill>
                  <a:srgbClr val="FFFF00"/>
                </a:solidFill>
              </a:rPr>
              <a:t>th</a:t>
            </a:r>
            <a:r>
              <a:rPr lang="en-ZA" sz="2800" b="1" dirty="0" smtClean="0">
                <a:solidFill>
                  <a:srgbClr val="FFFF00"/>
                </a:solidFill>
              </a:rPr>
              <a:t> century.</a:t>
            </a:r>
          </a:p>
          <a:p>
            <a:endParaRPr lang="en-ZA" dirty="0" smtClean="0"/>
          </a:p>
          <a:p>
            <a:endParaRPr lang="en-Z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7504" y="260648"/>
            <a:ext cx="8892480" cy="6294031"/>
          </a:xfrm>
          <a:prstGeom prst="rect">
            <a:avLst/>
          </a:prstGeom>
          <a:solidFill>
            <a:srgbClr val="FFFF00"/>
          </a:solidFill>
        </p:spPr>
        <p:txBody>
          <a:bodyPr wrap="square" rtlCol="0">
            <a:spAutoFit/>
          </a:bodyPr>
          <a:lstStyle/>
          <a:p>
            <a:pPr algn="ctr"/>
            <a:r>
              <a:rPr lang="en-ZA" sz="3200" b="1" dirty="0" smtClean="0"/>
              <a:t>ON THE INTERNET</a:t>
            </a:r>
          </a:p>
          <a:p>
            <a:pPr algn="ctr"/>
            <a:endParaRPr lang="en-ZA" sz="2000" b="1" dirty="0" smtClean="0"/>
          </a:p>
          <a:p>
            <a:r>
              <a:rPr lang="en-ZA" sz="2000" dirty="0" smtClean="0"/>
              <a:t>APT Trail:  </a:t>
            </a:r>
            <a:r>
              <a:rPr lang="en-ZA" sz="2000" u="sng" dirty="0" smtClean="0">
                <a:hlinkClick r:id="rId2"/>
              </a:rPr>
              <a:t>https://abbotpfannertrappisttrail.weebly.com/</a:t>
            </a:r>
            <a:endParaRPr lang="en-ZA" sz="2000" b="1" dirty="0" smtClean="0"/>
          </a:p>
          <a:p>
            <a:r>
              <a:rPr lang="en-ZA" sz="2000" dirty="0" smtClean="0"/>
              <a:t> </a:t>
            </a:r>
            <a:endParaRPr lang="en-ZA" sz="2000" b="1" dirty="0" smtClean="0"/>
          </a:p>
          <a:p>
            <a:r>
              <a:rPr lang="en-ZA" sz="2000" dirty="0" smtClean="0"/>
              <a:t>Book a trail:   </a:t>
            </a:r>
            <a:r>
              <a:rPr lang="en-ZA" sz="2000" u="sng" dirty="0" smtClean="0">
                <a:hlinkClick r:id="rId3"/>
              </a:rPr>
              <a:t>www.amawalkerscamino.com/abbot-pfanner-trappist-trail.html</a:t>
            </a:r>
            <a:endParaRPr lang="en-ZA" sz="2000" b="1" dirty="0" smtClean="0"/>
          </a:p>
          <a:p>
            <a:r>
              <a:rPr lang="en-ZA" sz="2000" dirty="0" smtClean="0"/>
              <a:t> </a:t>
            </a:r>
            <a:endParaRPr lang="en-ZA" sz="2000" b="1" dirty="0" smtClean="0"/>
          </a:p>
          <a:p>
            <a:r>
              <a:rPr lang="en-ZA" sz="2000" dirty="0" smtClean="0"/>
              <a:t>FACEBOOK:  </a:t>
            </a:r>
            <a:r>
              <a:rPr lang="en-ZA" sz="2000" u="sng" dirty="0" smtClean="0">
                <a:hlinkClick r:id="rId4"/>
              </a:rPr>
              <a:t>https://www.facebook.com/groups/344578699304372/</a:t>
            </a:r>
            <a:r>
              <a:rPr lang="en-ZA" sz="2000" dirty="0" smtClean="0"/>
              <a:t>  </a:t>
            </a:r>
            <a:endParaRPr lang="en-ZA" sz="2000" b="1" dirty="0" smtClean="0"/>
          </a:p>
          <a:p>
            <a:r>
              <a:rPr lang="en-ZA" sz="2000" dirty="0" smtClean="0"/>
              <a:t> </a:t>
            </a:r>
            <a:endParaRPr lang="en-ZA" sz="2000" b="1" dirty="0" smtClean="0"/>
          </a:p>
          <a:p>
            <a:r>
              <a:rPr lang="en-ZA" sz="2000" dirty="0" smtClean="0"/>
              <a:t>Trappist Trail Documentary:  </a:t>
            </a:r>
            <a:r>
              <a:rPr lang="en-ZA" sz="2000" u="sng" dirty="0" smtClean="0">
                <a:hlinkClick r:id="rId5"/>
              </a:rPr>
              <a:t>https://www.youtube.com/watch?v=Fh2DiHPAaZ0</a:t>
            </a:r>
            <a:r>
              <a:rPr lang="en-ZA" sz="2000" dirty="0" smtClean="0"/>
              <a:t>   </a:t>
            </a:r>
            <a:endParaRPr lang="en-ZA" sz="2000" b="1" dirty="0" smtClean="0"/>
          </a:p>
          <a:p>
            <a:r>
              <a:rPr lang="en-ZA" sz="2000" dirty="0" smtClean="0"/>
              <a:t> </a:t>
            </a:r>
            <a:endParaRPr lang="en-ZA" sz="2000" b="1" dirty="0" smtClean="0"/>
          </a:p>
          <a:p>
            <a:r>
              <a:rPr lang="en-ZA" sz="2000" dirty="0" smtClean="0"/>
              <a:t>APT Trail – March 2018:  (Slide show of photographs) </a:t>
            </a:r>
            <a:r>
              <a:rPr lang="en-ZA" sz="2000" u="sng" dirty="0" smtClean="0">
                <a:hlinkClick r:id="rId6"/>
              </a:rPr>
              <a:t>https://www.youtube.com/watch?v=iEXsvhpD8YA</a:t>
            </a:r>
            <a:endParaRPr lang="en-ZA" sz="2000" b="1" dirty="0" smtClean="0"/>
          </a:p>
          <a:p>
            <a:r>
              <a:rPr lang="en-ZA" sz="2000" dirty="0" smtClean="0"/>
              <a:t> </a:t>
            </a:r>
            <a:endParaRPr lang="en-ZA" sz="2000" b="1" dirty="0" smtClean="0"/>
          </a:p>
          <a:p>
            <a:r>
              <a:rPr lang="en-ZA" sz="2000" dirty="0" smtClean="0"/>
              <a:t>In the Footsteps of the Trappists – 21 missions:   </a:t>
            </a:r>
            <a:r>
              <a:rPr lang="en-ZA" sz="2000" u="sng" dirty="0" smtClean="0">
                <a:hlinkClick r:id="rId7"/>
              </a:rPr>
              <a:t>https://www.youtube.com/watch?v=dpzysVpsAhI&amp;feature=youtu.be</a:t>
            </a:r>
            <a:r>
              <a:rPr lang="en-ZA" sz="2000" dirty="0" smtClean="0"/>
              <a:t>  </a:t>
            </a:r>
            <a:endParaRPr lang="en-ZA" sz="2000" b="1" dirty="0" smtClean="0"/>
          </a:p>
          <a:p>
            <a:r>
              <a:rPr lang="en-ZA" sz="2000" dirty="0" smtClean="0"/>
              <a:t> </a:t>
            </a:r>
            <a:endParaRPr lang="en-ZA" sz="2000" b="1" dirty="0" smtClean="0"/>
          </a:p>
          <a:p>
            <a:r>
              <a:rPr lang="en-ZA" sz="2000" dirty="0" smtClean="0"/>
              <a:t>“HOSANNA”  Filmed on the APT Trail – aired on SABC:   </a:t>
            </a:r>
            <a:r>
              <a:rPr lang="en-ZA" sz="2000" u="sng" dirty="0" smtClean="0">
                <a:hlinkClick r:id="rId8"/>
              </a:rPr>
              <a:t>https://youtu.be/lY3W8vyicW4</a:t>
            </a:r>
            <a:endParaRPr lang="en-ZA" sz="2000" b="1" dirty="0" smtClean="0"/>
          </a:p>
          <a:p>
            <a:pPr algn="ctr"/>
            <a:endParaRPr lang="en-ZA" sz="1100" b="1" dirty="0" smtClean="0"/>
          </a:p>
          <a:p>
            <a:endParaRPr lang="en-ZA"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r>
              <a:rPr lang="en-ZA" sz="3600" b="1" dirty="0" smtClean="0">
                <a:solidFill>
                  <a:schemeClr val="accent6">
                    <a:lumMod val="20000"/>
                    <a:lumOff val="80000"/>
                  </a:schemeClr>
                </a:solidFill>
              </a:rPr>
              <a:t/>
            </a:r>
            <a:br>
              <a:rPr lang="en-ZA" sz="3600" b="1" dirty="0" smtClean="0">
                <a:solidFill>
                  <a:schemeClr val="accent6">
                    <a:lumMod val="20000"/>
                    <a:lumOff val="80000"/>
                  </a:schemeClr>
                </a:solidFill>
              </a:rPr>
            </a:br>
            <a:r>
              <a:rPr lang="en-ZA" sz="3600" b="1" dirty="0" smtClean="0">
                <a:solidFill>
                  <a:schemeClr val="accent6">
                    <a:lumMod val="20000"/>
                    <a:lumOff val="80000"/>
                  </a:schemeClr>
                </a:solidFill>
              </a:rPr>
              <a:t>Why the Trappist Missions?</a:t>
            </a:r>
            <a:br>
              <a:rPr lang="en-ZA" sz="3600" b="1" dirty="0" smtClean="0">
                <a:solidFill>
                  <a:schemeClr val="accent6">
                    <a:lumMod val="20000"/>
                    <a:lumOff val="80000"/>
                  </a:schemeClr>
                </a:solidFill>
              </a:rPr>
            </a:br>
            <a:r>
              <a:rPr lang="en-ZA" sz="3600" b="1" dirty="0" smtClean="0"/>
              <a:t/>
            </a:r>
            <a:br>
              <a:rPr lang="en-ZA" sz="3600" b="1" dirty="0" smtClean="0"/>
            </a:br>
            <a:r>
              <a:rPr lang="en-ZA" sz="2700" dirty="0" smtClean="0">
                <a:solidFill>
                  <a:srgbClr val="FFFF00"/>
                </a:solidFill>
              </a:rPr>
              <a:t>The network of Trappist Missions was identified as a tourism strategy to be developed for this region in both the </a:t>
            </a:r>
            <a:r>
              <a:rPr lang="en-ZA" sz="2700" b="1" dirty="0" smtClean="0">
                <a:solidFill>
                  <a:srgbClr val="FFFF00"/>
                </a:solidFill>
              </a:rPr>
              <a:t>LED</a:t>
            </a:r>
            <a:r>
              <a:rPr lang="en-ZA" sz="2700" dirty="0" smtClean="0">
                <a:solidFill>
                  <a:srgbClr val="FFFF00"/>
                </a:solidFill>
              </a:rPr>
              <a:t> (Local Economic Development) plan and the  </a:t>
            </a:r>
            <a:r>
              <a:rPr lang="en-ZA" sz="2700" b="1" dirty="0" smtClean="0">
                <a:solidFill>
                  <a:srgbClr val="FFFF00"/>
                </a:solidFill>
              </a:rPr>
              <a:t>IED</a:t>
            </a:r>
            <a:r>
              <a:rPr lang="en-ZA" sz="2700" dirty="0" smtClean="0">
                <a:solidFill>
                  <a:srgbClr val="FFFF00"/>
                </a:solidFill>
              </a:rPr>
              <a:t> (Integrated Development Plan) for 2017 – 2021.</a:t>
            </a:r>
            <a:r>
              <a:rPr lang="en-ZA" sz="3600" dirty="0" smtClean="0">
                <a:solidFill>
                  <a:srgbClr val="FFFF00"/>
                </a:solidFill>
              </a:rPr>
              <a:t/>
            </a:r>
            <a:br>
              <a:rPr lang="en-ZA" sz="3600" dirty="0" smtClean="0">
                <a:solidFill>
                  <a:srgbClr val="FFFF00"/>
                </a:solidFill>
              </a:rPr>
            </a:br>
            <a:endParaRPr lang="en-ZA" sz="3600" b="1" dirty="0"/>
          </a:p>
        </p:txBody>
      </p:sp>
      <p:pic>
        <p:nvPicPr>
          <p:cNvPr id="4" name="Picture 3" descr="LED.png"/>
          <p:cNvPicPr>
            <a:picLocks noChangeAspect="1"/>
          </p:cNvPicPr>
          <p:nvPr/>
        </p:nvPicPr>
        <p:blipFill>
          <a:blip r:embed="rId2" cstate="print"/>
          <a:stretch>
            <a:fillRect/>
          </a:stretch>
        </p:blipFill>
        <p:spPr>
          <a:xfrm>
            <a:off x="1259632" y="2708920"/>
            <a:ext cx="3261695" cy="4001209"/>
          </a:xfrm>
          <a:prstGeom prst="rect">
            <a:avLst/>
          </a:prstGeom>
          <a:ln>
            <a:solidFill>
              <a:schemeClr val="accent1"/>
            </a:solidFill>
          </a:ln>
        </p:spPr>
      </p:pic>
      <p:pic>
        <p:nvPicPr>
          <p:cNvPr id="5" name="Picture 4" descr="Untitled.png"/>
          <p:cNvPicPr>
            <a:picLocks noChangeAspect="1"/>
          </p:cNvPicPr>
          <p:nvPr/>
        </p:nvPicPr>
        <p:blipFill>
          <a:blip r:embed="rId3" cstate="print"/>
          <a:stretch>
            <a:fillRect/>
          </a:stretch>
        </p:blipFill>
        <p:spPr>
          <a:xfrm>
            <a:off x="5004048" y="2708920"/>
            <a:ext cx="3024336" cy="394884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Rectangle 2"/>
          <p:cNvSpPr/>
          <p:nvPr/>
        </p:nvSpPr>
        <p:spPr>
          <a:xfrm>
            <a:off x="323528" y="335847"/>
            <a:ext cx="8352928" cy="2585323"/>
          </a:xfrm>
          <a:prstGeom prst="rect">
            <a:avLst/>
          </a:prstGeom>
        </p:spPr>
        <p:txBody>
          <a:bodyPr wrap="square">
            <a:spAutoFit/>
          </a:bodyPr>
          <a:lstStyle/>
          <a:p>
            <a:r>
              <a:rPr lang="en-ZA" b="1" dirty="0" smtClean="0"/>
              <a:t>LED quote:  “</a:t>
            </a:r>
            <a:r>
              <a:rPr lang="en-ZA" dirty="0" smtClean="0"/>
              <a:t>An audit undertaken of the….tourism assets indicated that the region was richly endowed with stunning and interesting scenery, pleasant climatic conditions, interesting cross-cultural diversity, sound infra-structure, safe and hospitable environment etc, however none of these was unique to the region</a:t>
            </a:r>
            <a:r>
              <a:rPr lang="en-ZA" b="1" dirty="0" smtClean="0"/>
              <a:t>. </a:t>
            </a:r>
            <a:r>
              <a:rPr lang="en-ZA" dirty="0" smtClean="0"/>
              <a:t>One needed to identify the comparative advantages which could be developed into niche brands to create a competitive tourism destination.” </a:t>
            </a:r>
          </a:p>
          <a:p>
            <a:r>
              <a:rPr lang="en-ZA" dirty="0" smtClean="0"/>
              <a:t>One of the three comparative advantages which were identified were </a:t>
            </a:r>
            <a:r>
              <a:rPr lang="en-ZA" b="1" i="1" dirty="0" smtClean="0"/>
              <a:t>the historic network of Catholic Missions.</a:t>
            </a:r>
          </a:p>
          <a:p>
            <a:endParaRPr lang="en-ZA" b="1" dirty="0" smtClean="0"/>
          </a:p>
        </p:txBody>
      </p:sp>
      <p:pic>
        <p:nvPicPr>
          <p:cNvPr id="6" name="Picture 5" descr="Trappist Trail.png"/>
          <p:cNvPicPr>
            <a:picLocks noChangeAspect="1"/>
          </p:cNvPicPr>
          <p:nvPr/>
        </p:nvPicPr>
        <p:blipFill>
          <a:blip r:embed="rId2" cstate="print"/>
          <a:stretch>
            <a:fillRect/>
          </a:stretch>
        </p:blipFill>
        <p:spPr>
          <a:xfrm>
            <a:off x="1259632" y="2708920"/>
            <a:ext cx="5951306" cy="334086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075240" cy="648072"/>
          </a:xfrm>
        </p:spPr>
        <p:txBody>
          <a:bodyPr>
            <a:normAutofit/>
          </a:bodyPr>
          <a:lstStyle/>
          <a:p>
            <a:r>
              <a:rPr lang="en-ZA" sz="2400" dirty="0" smtClean="0">
                <a:latin typeface="Arial Black" pitchFamily="34" charset="0"/>
              </a:rPr>
              <a:t>OUR VISION FOR MISSION TRAILS</a:t>
            </a:r>
            <a:endParaRPr lang="en-ZA" sz="2400" dirty="0">
              <a:latin typeface="Arial Black" pitchFamily="34" charset="0"/>
            </a:endParaRPr>
          </a:p>
        </p:txBody>
      </p:sp>
      <p:sp>
        <p:nvSpPr>
          <p:cNvPr id="3" name="TextBox 2"/>
          <p:cNvSpPr txBox="1"/>
          <p:nvPr/>
        </p:nvSpPr>
        <p:spPr>
          <a:xfrm>
            <a:off x="0" y="548680"/>
            <a:ext cx="8856984" cy="1077218"/>
          </a:xfrm>
          <a:prstGeom prst="rect">
            <a:avLst/>
          </a:prstGeom>
          <a:noFill/>
        </p:spPr>
        <p:txBody>
          <a:bodyPr wrap="square" rtlCol="0">
            <a:spAutoFit/>
          </a:bodyPr>
          <a:lstStyle/>
          <a:p>
            <a:r>
              <a:rPr lang="en-ZA" sz="1600" dirty="0" smtClean="0">
                <a:latin typeface="Verdana" pitchFamily="34" charset="0"/>
                <a:ea typeface="Verdana" pitchFamily="34" charset="0"/>
                <a:cs typeface="Verdana" pitchFamily="34" charset="0"/>
              </a:rPr>
              <a:t>In July 2017 we proposed developing a 250 km trail linking 9 Missions from Reichenau near Underberg to Einsiedeln near Eston and back to Mariannhill.  Due to challenges on the last 85km we have not developed trails to Mariannhill yet so for now we have a 165 km trail linking 8 Missions as far as Mariathal outside Ixopo.</a:t>
            </a:r>
            <a:endParaRPr lang="en-ZA" dirty="0" smtClean="0">
              <a:latin typeface="Verdana" pitchFamily="34" charset="0"/>
              <a:ea typeface="Verdana" pitchFamily="34" charset="0"/>
              <a:cs typeface="Verdana" pitchFamily="34" charset="0"/>
            </a:endParaRPr>
          </a:p>
        </p:txBody>
      </p:sp>
      <p:pic>
        <p:nvPicPr>
          <p:cNvPr id="5" name="Picture 4" descr="reichenau-church-exterior-3_0.jpg"/>
          <p:cNvPicPr>
            <a:picLocks noChangeAspect="1"/>
          </p:cNvPicPr>
          <p:nvPr/>
        </p:nvPicPr>
        <p:blipFill>
          <a:blip r:embed="rId3" cstate="print"/>
          <a:stretch>
            <a:fillRect/>
          </a:stretch>
        </p:blipFill>
        <p:spPr>
          <a:xfrm>
            <a:off x="323528" y="1916832"/>
            <a:ext cx="1152128" cy="1458363"/>
          </a:xfrm>
          <a:prstGeom prst="rect">
            <a:avLst/>
          </a:prstGeom>
        </p:spPr>
      </p:pic>
      <p:pic>
        <p:nvPicPr>
          <p:cNvPr id="6" name="Picture 5" descr="02429-Kevelaer.jpg"/>
          <p:cNvPicPr>
            <a:picLocks noChangeAspect="1"/>
          </p:cNvPicPr>
          <p:nvPr/>
        </p:nvPicPr>
        <p:blipFill>
          <a:blip r:embed="rId4" cstate="print"/>
          <a:stretch>
            <a:fillRect/>
          </a:stretch>
        </p:blipFill>
        <p:spPr>
          <a:xfrm>
            <a:off x="251520" y="3573016"/>
            <a:ext cx="1728192" cy="1152128"/>
          </a:xfrm>
          <a:prstGeom prst="rect">
            <a:avLst/>
          </a:prstGeom>
        </p:spPr>
      </p:pic>
      <p:pic>
        <p:nvPicPr>
          <p:cNvPr id="8" name="Picture 7" descr="5400-Centocow.jpg"/>
          <p:cNvPicPr>
            <a:picLocks noChangeAspect="1"/>
          </p:cNvPicPr>
          <p:nvPr/>
        </p:nvPicPr>
        <p:blipFill>
          <a:blip r:embed="rId5" cstate="print"/>
          <a:stretch>
            <a:fillRect/>
          </a:stretch>
        </p:blipFill>
        <p:spPr>
          <a:xfrm>
            <a:off x="1835696" y="2132856"/>
            <a:ext cx="1620179" cy="1080120"/>
          </a:xfrm>
          <a:prstGeom prst="rect">
            <a:avLst/>
          </a:prstGeom>
        </p:spPr>
      </p:pic>
      <p:pic>
        <p:nvPicPr>
          <p:cNvPr id="9" name="Picture 8" descr="Lourdes-Trappist-Mission-Umzimkulu-Chapel-Exterior-8.jpg"/>
          <p:cNvPicPr>
            <a:picLocks noChangeAspect="1"/>
          </p:cNvPicPr>
          <p:nvPr/>
        </p:nvPicPr>
        <p:blipFill>
          <a:blip r:embed="rId6" cstate="print"/>
          <a:stretch>
            <a:fillRect/>
          </a:stretch>
        </p:blipFill>
        <p:spPr>
          <a:xfrm>
            <a:off x="2051720" y="3501008"/>
            <a:ext cx="1631280" cy="1224136"/>
          </a:xfrm>
          <a:prstGeom prst="rect">
            <a:avLst/>
          </a:prstGeom>
        </p:spPr>
      </p:pic>
      <p:pic>
        <p:nvPicPr>
          <p:cNvPr id="10" name="Picture 9" descr="Emaus-Mission-1894-Umzimkulu-Residences-1.jpg"/>
          <p:cNvPicPr>
            <a:picLocks noChangeAspect="1"/>
          </p:cNvPicPr>
          <p:nvPr/>
        </p:nvPicPr>
        <p:blipFill>
          <a:blip r:embed="rId7" cstate="print"/>
          <a:stretch>
            <a:fillRect/>
          </a:stretch>
        </p:blipFill>
        <p:spPr>
          <a:xfrm>
            <a:off x="323527" y="5157192"/>
            <a:ext cx="1729713" cy="1296144"/>
          </a:xfrm>
          <a:prstGeom prst="rect">
            <a:avLst/>
          </a:prstGeom>
        </p:spPr>
      </p:pic>
      <p:pic>
        <p:nvPicPr>
          <p:cNvPr id="11" name="Picture 10" descr="Maria-Hilf-Trappist-Mission-Umzimkulu-S-30.16.08-E-30.03.04-Elev-933m-3.jpg"/>
          <p:cNvPicPr>
            <a:picLocks noChangeAspect="1"/>
          </p:cNvPicPr>
          <p:nvPr/>
        </p:nvPicPr>
        <p:blipFill>
          <a:blip r:embed="rId8" cstate="print"/>
          <a:stretch>
            <a:fillRect/>
          </a:stretch>
        </p:blipFill>
        <p:spPr>
          <a:xfrm>
            <a:off x="2195736" y="5085184"/>
            <a:ext cx="1296144" cy="1531686"/>
          </a:xfrm>
          <a:prstGeom prst="rect">
            <a:avLst/>
          </a:prstGeom>
        </p:spPr>
      </p:pic>
      <p:pic>
        <p:nvPicPr>
          <p:cNvPr id="13" name="Picture 12" descr="Mariathal-Mission-Est-1887-S30.06.976-E-30.05.577-Elev-1047m-9.jpg"/>
          <p:cNvPicPr>
            <a:picLocks noChangeAspect="1"/>
          </p:cNvPicPr>
          <p:nvPr/>
        </p:nvPicPr>
        <p:blipFill>
          <a:blip r:embed="rId9" cstate="print"/>
          <a:stretch>
            <a:fillRect/>
          </a:stretch>
        </p:blipFill>
        <p:spPr>
          <a:xfrm>
            <a:off x="4139952" y="5517232"/>
            <a:ext cx="1475656" cy="1193646"/>
          </a:xfrm>
          <a:prstGeom prst="rect">
            <a:avLst/>
          </a:prstGeom>
        </p:spPr>
      </p:pic>
      <p:pic>
        <p:nvPicPr>
          <p:cNvPr id="15" name="Picture 14" descr="images.jpg"/>
          <p:cNvPicPr>
            <a:picLocks noChangeAspect="1"/>
          </p:cNvPicPr>
          <p:nvPr/>
        </p:nvPicPr>
        <p:blipFill>
          <a:blip r:embed="rId10" cstate="print"/>
          <a:stretch>
            <a:fillRect/>
          </a:stretch>
        </p:blipFill>
        <p:spPr>
          <a:xfrm>
            <a:off x="5796136" y="5517232"/>
            <a:ext cx="2632292" cy="1152128"/>
          </a:xfrm>
          <a:prstGeom prst="rect">
            <a:avLst/>
          </a:prstGeom>
        </p:spPr>
      </p:pic>
      <p:pic>
        <p:nvPicPr>
          <p:cNvPr id="14" name="Picture 13" descr="First part of the APT Trail - Reichenau to Mariathal.png"/>
          <p:cNvPicPr>
            <a:picLocks noChangeAspect="1"/>
          </p:cNvPicPr>
          <p:nvPr/>
        </p:nvPicPr>
        <p:blipFill>
          <a:blip r:embed="rId11" cstate="print"/>
          <a:stretch>
            <a:fillRect/>
          </a:stretch>
        </p:blipFill>
        <p:spPr>
          <a:xfrm>
            <a:off x="3779912" y="1556792"/>
            <a:ext cx="4615077" cy="385619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492442"/>
            <a:ext cx="8496944"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BENEFITS OF TRAPPIST MISSION TRAILS AND TOURS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TO THE CHURCH, THE COMMUNITY AND THE COUNTRY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eaLnBrk="0" fontAlgn="base" hangingPunct="0">
              <a:spcBef>
                <a:spcPct val="0"/>
              </a:spcBef>
              <a:spcAft>
                <a:spcPct val="0"/>
              </a:spcAft>
              <a:buFont typeface="Arial" pitchFamily="34" charset="0"/>
              <a:buChar char="•"/>
            </a:pPr>
            <a:r>
              <a:rPr kumimoji="0" lang="en-ZA"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Religious/Cultural</a:t>
            </a:r>
            <a:r>
              <a:rPr kumimoji="0" lang="en-ZA" sz="1600" b="0" i="0" u="none" strike="noStrike" cap="none" normalizeH="0" dirty="0" smtClean="0">
                <a:ln>
                  <a:noFill/>
                </a:ln>
                <a:solidFill>
                  <a:schemeClr val="tx1"/>
                </a:solidFill>
                <a:effectLst/>
                <a:latin typeface="Verdana" pitchFamily="34" charset="0"/>
                <a:ea typeface="Verdana" pitchFamily="34" charset="0"/>
                <a:cs typeface="Verdana" pitchFamily="34" charset="0"/>
              </a:rPr>
              <a:t> </a:t>
            </a:r>
            <a:r>
              <a:rPr kumimoji="0" lang="en-ZA"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tourism is the fastest growing category of tourism world-wide but there are very few religious tourist destinations in South Africa.</a:t>
            </a:r>
          </a:p>
          <a:p>
            <a:pPr lvl="0" eaLnBrk="0" fontAlgn="base" hangingPunct="0">
              <a:spcBef>
                <a:spcPct val="0"/>
              </a:spcBef>
              <a:spcAft>
                <a:spcPct val="0"/>
              </a:spcAft>
              <a:buFont typeface="Arial" pitchFamily="34" charset="0"/>
              <a:buChar char="•"/>
            </a:pPr>
            <a:endParaRPr kumimoji="0" lang="en-ZA"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eaLnBrk="0" fontAlgn="base" hangingPunct="0">
              <a:spcBef>
                <a:spcPct val="0"/>
              </a:spcBef>
              <a:spcAft>
                <a:spcPct val="0"/>
              </a:spcAft>
              <a:buFont typeface="Arial" pitchFamily="34" charset="0"/>
              <a:buChar char="•"/>
            </a:pPr>
            <a:r>
              <a:rPr lang="en-ZA" sz="1600" dirty="0">
                <a:latin typeface="Verdana" pitchFamily="34" charset="0"/>
                <a:ea typeface="Verdana" pitchFamily="34" charset="0"/>
                <a:cs typeface="Verdana" pitchFamily="34" charset="0"/>
              </a:rPr>
              <a:t> </a:t>
            </a:r>
            <a:r>
              <a:rPr lang="en-ZA" sz="1600" dirty="0" smtClean="0">
                <a:latin typeface="Verdana" pitchFamily="34" charset="0"/>
                <a:ea typeface="Verdana" pitchFamily="34" charset="0"/>
                <a:cs typeface="Verdana" pitchFamily="34" charset="0"/>
              </a:rPr>
              <a:t>  The APT Trail is the first religious pilgrimage trail that leads from one Trappist Mission to the next.</a:t>
            </a:r>
          </a:p>
          <a:p>
            <a:pPr lvl="0" eaLnBrk="0" fontAlgn="base" hangingPunct="0">
              <a:spcBef>
                <a:spcPct val="0"/>
              </a:spcBef>
              <a:spcAft>
                <a:spcPct val="0"/>
              </a:spcAft>
              <a:buFont typeface="Arial" pitchFamily="34" charset="0"/>
              <a:buChar char="•"/>
            </a:pPr>
            <a:endParaRPr kumimoji="0" lang="en-ZA"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eaLnBrk="0" fontAlgn="base" hangingPunct="0">
              <a:spcBef>
                <a:spcPct val="0"/>
              </a:spcBef>
              <a:spcAft>
                <a:spcPct val="0"/>
              </a:spcAft>
              <a:buFont typeface="Arial" pitchFamily="34" charset="0"/>
              <a:buChar char="•"/>
            </a:pPr>
            <a:r>
              <a:rPr kumimoji="0" lang="en-ZA"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An increase in regular numbers of pilgrims and tourists to the Missions will have a knock-on effect for local businesses and the community. </a:t>
            </a:r>
          </a:p>
          <a:p>
            <a:pPr lvl="0" eaLnBrk="0" fontAlgn="base" hangingPunct="0">
              <a:spcBef>
                <a:spcPct val="0"/>
              </a:spcBef>
              <a:spcAft>
                <a:spcPct val="0"/>
              </a:spcAft>
            </a:pPr>
            <a:endParaRPr kumimoji="0" lang="en-ZA"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ZA" sz="1600" dirty="0">
                <a:latin typeface="Verdana" pitchFamily="34" charset="0"/>
                <a:ea typeface="Verdana" pitchFamily="34" charset="0"/>
                <a:cs typeface="Verdana" pitchFamily="34" charset="0"/>
              </a:rPr>
              <a:t> </a:t>
            </a:r>
            <a:r>
              <a:rPr lang="en-ZA" sz="1600" dirty="0" smtClean="0">
                <a:latin typeface="Verdana" pitchFamily="34" charset="0"/>
                <a:ea typeface="Verdana" pitchFamily="34" charset="0"/>
                <a:cs typeface="Verdana" pitchFamily="34" charset="0"/>
              </a:rPr>
              <a:t> </a:t>
            </a:r>
            <a:r>
              <a:rPr kumimoji="0" lang="en-ZA"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Higher demands for </a:t>
            </a:r>
            <a:r>
              <a:rPr kumimoji="0" lang="en-ZA" sz="16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accommodation and entertainment, food, beverage and transport can create new jobs and employment opportunities, not only in established industries but for small business like local crafts and souvenir suppliers, local walking guides and taxi-transport operators. </a:t>
            </a:r>
          </a:p>
          <a:p>
            <a:pPr marL="0" marR="0" lvl="0" indent="0" algn="l" defTabSz="914400" rtl="0" eaLnBrk="0" fontAlgn="base" latinLnBrk="0" hangingPunct="0">
              <a:lnSpc>
                <a:spcPct val="100000"/>
              </a:lnSpc>
              <a:spcBef>
                <a:spcPct val="0"/>
              </a:spcBef>
              <a:spcAft>
                <a:spcPct val="0"/>
              </a:spcAft>
              <a:buClrTx/>
              <a:buSzTx/>
              <a:tabLst/>
            </a:pPr>
            <a:endParaRPr kumimoji="0" lang="en-ZA" sz="1600" b="0" i="0" u="none" strike="noStrike" cap="none" normalizeH="0" baseline="0" dirty="0" smtClean="0">
              <a:ln>
                <a:noFill/>
              </a:ln>
              <a:solidFill>
                <a:srgbClr val="222222"/>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ZA"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In order to support the upkeep and repair of the Missions, each tour operator costs in a donation to the Church as part of the tour package.  Members of the groups are encouraged to give individual donations to the churches as well.</a:t>
            </a:r>
          </a:p>
          <a:p>
            <a:pPr lvl="0" eaLnBrk="0" fontAlgn="base" hangingPunct="0">
              <a:spcBef>
                <a:spcPct val="0"/>
              </a:spcBef>
              <a:spcAft>
                <a:spcPct val="0"/>
              </a:spcAft>
              <a:buFont typeface="Arial" pitchFamily="34" charset="0"/>
              <a:buChar char="•"/>
            </a:pPr>
            <a:endParaRPr lang="en-ZA" sz="1600" dirty="0" smtClean="0">
              <a:latin typeface="Verdana" pitchFamily="34" charset="0"/>
              <a:ea typeface="Verdana" pitchFamily="34" charset="0"/>
              <a:cs typeface="Verdana" pitchFamily="34" charset="0"/>
            </a:endParaRPr>
          </a:p>
          <a:p>
            <a:pPr lvl="0" eaLnBrk="0" fontAlgn="base" hangingPunct="0">
              <a:spcBef>
                <a:spcPct val="0"/>
              </a:spcBef>
              <a:spcAft>
                <a:spcPct val="0"/>
              </a:spcAft>
              <a:buFont typeface="Arial" pitchFamily="34" charset="0"/>
              <a:buChar char="•"/>
            </a:pPr>
            <a:r>
              <a:rPr kumimoji="0" lang="en-ZA" sz="16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When the tours become popular with overseas pilgrims and tourists, this will create foreign exchange benefits for the country.</a:t>
            </a:r>
            <a:endParaRPr kumimoji="0" lang="en-ZA"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Rectangle 1"/>
          <p:cNvSpPr/>
          <p:nvPr/>
        </p:nvSpPr>
        <p:spPr>
          <a:xfrm>
            <a:off x="179512" y="116632"/>
            <a:ext cx="5544616" cy="1477328"/>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lvl="0" eaLnBrk="0" fontAlgn="base" hangingPunct="0">
              <a:spcBef>
                <a:spcPct val="0"/>
              </a:spcBef>
              <a:spcAft>
                <a:spcPct val="0"/>
              </a:spcAft>
            </a:pPr>
            <a:r>
              <a:rPr lang="en-ZA" dirty="0" smtClean="0">
                <a:solidFill>
                  <a:srgbClr val="222222"/>
                </a:solidFill>
                <a:latin typeface="Verdana" pitchFamily="34" charset="0"/>
                <a:ea typeface="Verdana" pitchFamily="34" charset="0"/>
                <a:cs typeface="Verdana" pitchFamily="34" charset="0"/>
              </a:rPr>
              <a:t>Our long term goal is for a local tour operator to develop Village-to-Village tours similar to the one on the Wild Coast that offers Xhosa Cultural tours staying in villages instead of B&amp;B’s, hotels or guest farms.</a:t>
            </a:r>
          </a:p>
        </p:txBody>
      </p:sp>
      <p:pic>
        <p:nvPicPr>
          <p:cNvPr id="3" name="Picture 2" descr="Untitled.png"/>
          <p:cNvPicPr>
            <a:picLocks noChangeAspect="1"/>
          </p:cNvPicPr>
          <p:nvPr/>
        </p:nvPicPr>
        <p:blipFill>
          <a:blip r:embed="rId2" cstate="print"/>
          <a:stretch>
            <a:fillRect/>
          </a:stretch>
        </p:blipFill>
        <p:spPr>
          <a:xfrm>
            <a:off x="179512" y="2636912"/>
            <a:ext cx="5688632" cy="3816424"/>
          </a:xfrm>
          <a:prstGeom prst="rect">
            <a:avLst/>
          </a:prstGeom>
        </p:spPr>
      </p:pic>
      <p:sp>
        <p:nvSpPr>
          <p:cNvPr id="4" name="TextBox 3"/>
          <p:cNvSpPr txBox="1"/>
          <p:nvPr/>
        </p:nvSpPr>
        <p:spPr>
          <a:xfrm>
            <a:off x="179512" y="1772816"/>
            <a:ext cx="5580112" cy="646331"/>
          </a:xfrm>
          <a:prstGeom prst="rect">
            <a:avLst/>
          </a:prstGeom>
          <a:solidFill>
            <a:schemeClr val="accent6">
              <a:lumMod val="40000"/>
              <a:lumOff val="60000"/>
            </a:schemeClr>
          </a:solidFill>
        </p:spPr>
        <p:txBody>
          <a:bodyPr wrap="square" rtlCol="0">
            <a:spAutoFit/>
          </a:bodyPr>
          <a:lstStyle/>
          <a:p>
            <a:r>
              <a:rPr lang="en-ZA" dirty="0" smtClean="0">
                <a:hlinkClick r:id="rId3"/>
              </a:rPr>
              <a:t>http://wildcoasthikes.com/</a:t>
            </a:r>
            <a:r>
              <a:rPr lang="en-ZA" dirty="0" smtClean="0"/>
              <a:t>  is owned by a Xhosa Tour Guide – Jimmy Selani</a:t>
            </a:r>
            <a:endParaRPr lang="en-ZA" dirty="0"/>
          </a:p>
        </p:txBody>
      </p:sp>
      <p:sp>
        <p:nvSpPr>
          <p:cNvPr id="5" name="TextBox 4"/>
          <p:cNvSpPr txBox="1"/>
          <p:nvPr/>
        </p:nvSpPr>
        <p:spPr>
          <a:xfrm>
            <a:off x="6012160" y="620688"/>
            <a:ext cx="2808312" cy="5909310"/>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ZA" dirty="0" smtClean="0"/>
              <a:t>Overnight accommodation is provided in hikers’ huts or in Xhosa huts in the villages. The huts are well located to provide for a good day’s hike along the coast and are beautifully situated. When accommodation is provided in a village, you stay with the community in a separate hut with a shower and toilet. These guest homes provide basic service standards and traditional hospitality. Your stay in the villages will give you a chance to meet and befriend the communities.  Accommodation includes, bedding, breakfast and dinner.</a:t>
            </a:r>
            <a:endParaRPr lang="en-Z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extBox 2"/>
          <p:cNvSpPr txBox="1"/>
          <p:nvPr/>
        </p:nvSpPr>
        <p:spPr>
          <a:xfrm>
            <a:off x="683568" y="188640"/>
            <a:ext cx="7848872" cy="1323439"/>
          </a:xfrm>
          <a:prstGeom prst="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Z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ABBOT PFANNER TRAPPIST TRAIL </a:t>
            </a:r>
          </a:p>
          <a:p>
            <a:pPr algn="ctr"/>
            <a:r>
              <a:rPr lang="en-Z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 TRAPPIST WAY CYCLE TOURS</a:t>
            </a:r>
            <a:endParaRPr lang="en-Z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descr="APT TRail.png"/>
          <p:cNvPicPr>
            <a:picLocks noChangeAspect="1"/>
          </p:cNvPicPr>
          <p:nvPr/>
        </p:nvPicPr>
        <p:blipFill>
          <a:blip r:embed="rId2" cstate="print"/>
          <a:stretch>
            <a:fillRect/>
          </a:stretch>
        </p:blipFill>
        <p:spPr>
          <a:xfrm>
            <a:off x="1475656" y="1628800"/>
            <a:ext cx="5877158" cy="51147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49000"/>
          </a:srgbClr>
        </a:solidFill>
        <a:effectLst/>
      </p:bgPr>
    </p:bg>
    <p:spTree>
      <p:nvGrpSpPr>
        <p:cNvPr id="1" name=""/>
        <p:cNvGrpSpPr/>
        <p:nvPr/>
      </p:nvGrpSpPr>
      <p:grpSpPr>
        <a:xfrm>
          <a:off x="0" y="0"/>
          <a:ext cx="0" cy="0"/>
          <a:chOff x="0" y="0"/>
          <a:chExt cx="0" cy="0"/>
        </a:xfrm>
      </p:grpSpPr>
      <p:pic>
        <p:nvPicPr>
          <p:cNvPr id="19" name="Picture 18" descr="Trappist Trail_n.jpg"/>
          <p:cNvPicPr>
            <a:picLocks noChangeAspect="1"/>
          </p:cNvPicPr>
          <p:nvPr/>
        </p:nvPicPr>
        <p:blipFill>
          <a:blip r:embed="rId2" cstate="print"/>
          <a:stretch>
            <a:fillRect/>
          </a:stretch>
        </p:blipFill>
        <p:spPr>
          <a:xfrm>
            <a:off x="1187624" y="1916832"/>
            <a:ext cx="5080000" cy="2825750"/>
          </a:xfrm>
          <a:prstGeom prst="rect">
            <a:avLst/>
          </a:prstGeom>
        </p:spPr>
      </p:pic>
      <p:graphicFrame>
        <p:nvGraphicFramePr>
          <p:cNvPr id="20" name="Diagram 19"/>
          <p:cNvGraphicFramePr/>
          <p:nvPr/>
        </p:nvGraphicFramePr>
        <p:xfrm>
          <a:off x="179512" y="0"/>
          <a:ext cx="878497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6000" r="-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7628384" cy="1124744"/>
          </a:xfrm>
        </p:spPr>
        <p:style>
          <a:lnRef idx="2">
            <a:schemeClr val="accent6"/>
          </a:lnRef>
          <a:fillRef idx="1">
            <a:schemeClr val="lt1"/>
          </a:fillRef>
          <a:effectRef idx="0">
            <a:schemeClr val="accent6"/>
          </a:effectRef>
          <a:fontRef idx="minor">
            <a:schemeClr val="dk1"/>
          </a:fontRef>
        </p:style>
        <p:txBody>
          <a:bodyPr>
            <a:normAutofit/>
          </a:bodyPr>
          <a:lstStyle/>
          <a:p>
            <a:r>
              <a:rPr lang="en-ZA" sz="2400" b="1" dirty="0" smtClean="0">
                <a:solidFill>
                  <a:schemeClr val="accent3">
                    <a:lumMod val="75000"/>
                  </a:schemeClr>
                </a:solidFill>
                <a:latin typeface="Verdana" pitchFamily="34" charset="0"/>
                <a:ea typeface="Verdana" pitchFamily="34" charset="0"/>
                <a:cs typeface="Verdana" pitchFamily="34" charset="0"/>
              </a:rPr>
              <a:t>The off-road hiking trail was named the </a:t>
            </a:r>
            <a:br>
              <a:rPr lang="en-ZA" sz="2400" b="1" dirty="0" smtClean="0">
                <a:solidFill>
                  <a:schemeClr val="accent3">
                    <a:lumMod val="75000"/>
                  </a:schemeClr>
                </a:solidFill>
                <a:latin typeface="Verdana" pitchFamily="34" charset="0"/>
                <a:ea typeface="Verdana" pitchFamily="34" charset="0"/>
                <a:cs typeface="Verdana" pitchFamily="34" charset="0"/>
              </a:rPr>
            </a:br>
            <a:r>
              <a:rPr lang="en-ZA" sz="2400" b="1" dirty="0" smtClean="0">
                <a:solidFill>
                  <a:schemeClr val="accent3">
                    <a:lumMod val="75000"/>
                  </a:schemeClr>
                </a:solidFill>
                <a:latin typeface="Verdana" pitchFamily="34" charset="0"/>
                <a:ea typeface="Verdana" pitchFamily="34" charset="0"/>
                <a:cs typeface="Verdana" pitchFamily="34" charset="0"/>
              </a:rPr>
              <a:t>Abbot Pfanner Trappist Trail [APT Trail] </a:t>
            </a:r>
            <a:endParaRPr lang="en-ZA" sz="2400" b="1" dirty="0">
              <a:solidFill>
                <a:schemeClr val="accent3">
                  <a:lumMod val="75000"/>
                </a:schemeClr>
              </a:solidFill>
              <a:latin typeface="Verdana" pitchFamily="34" charset="0"/>
              <a:ea typeface="Verdana" pitchFamily="34" charset="0"/>
              <a:cs typeface="Verdana" pitchFamily="34" charset="0"/>
            </a:endParaRPr>
          </a:p>
        </p:txBody>
      </p:sp>
      <p:pic>
        <p:nvPicPr>
          <p:cNvPr id="4" name="Picture 3" descr="Trappist Trail.png"/>
          <p:cNvPicPr>
            <a:picLocks noChangeAspect="1"/>
          </p:cNvPicPr>
          <p:nvPr/>
        </p:nvPicPr>
        <p:blipFill>
          <a:blip r:embed="rId3" cstate="print"/>
          <a:stretch>
            <a:fillRect/>
          </a:stretch>
        </p:blipFill>
        <p:spPr>
          <a:xfrm>
            <a:off x="827584" y="1340768"/>
            <a:ext cx="7566241" cy="534581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TotalTime>
  <Words>872</Words>
  <Application>Microsoft Office PowerPoint</Application>
  <PresentationFormat>On-screen Show (4:3)</PresentationFormat>
  <Paragraphs>77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 Why the Trappist Missions?  The network of Trappist Missions was identified as a tourism strategy to be developed for this region in both the LED (Local Economic Development) plan and the  IED (Integrated Development Plan) for 2017 – 2021. </vt:lpstr>
      <vt:lpstr>Slide 3</vt:lpstr>
      <vt:lpstr>OUR VISION FOR MISSION TRAILS</vt:lpstr>
      <vt:lpstr>Slide 5</vt:lpstr>
      <vt:lpstr>Slide 6</vt:lpstr>
      <vt:lpstr>Slide 7</vt:lpstr>
      <vt:lpstr>Slide 8</vt:lpstr>
      <vt:lpstr>The off-road hiking trail was named the  Abbot Pfanner Trappist Trail [APT Trail] </vt:lpstr>
      <vt:lpstr>Slide 10</vt:lpstr>
      <vt:lpstr>Slide 11</vt:lpstr>
      <vt:lpstr>Slide 12</vt:lpstr>
      <vt:lpstr>Slide 13</vt:lpstr>
      <vt:lpstr>Slide 14</vt:lpstr>
      <vt:lpstr>Slide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Nilsen</dc:creator>
  <cp:lastModifiedBy>Sylvia Nilsen</cp:lastModifiedBy>
  <cp:revision>96</cp:revision>
  <dcterms:created xsi:type="dcterms:W3CDTF">2017-10-09T14:15:38Z</dcterms:created>
  <dcterms:modified xsi:type="dcterms:W3CDTF">2021-04-25T08:44:56Z</dcterms:modified>
</cp:coreProperties>
</file>